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7" r:id="rId2"/>
    <p:sldId id="349" r:id="rId3"/>
    <p:sldId id="356" r:id="rId4"/>
    <p:sldId id="370" r:id="rId5"/>
    <p:sldId id="359" r:id="rId6"/>
    <p:sldId id="372" r:id="rId7"/>
    <p:sldId id="366" r:id="rId8"/>
    <p:sldId id="373" r:id="rId9"/>
    <p:sldId id="365" r:id="rId10"/>
    <p:sldId id="353" r:id="rId11"/>
    <p:sldId id="364" r:id="rId12"/>
    <p:sldId id="355" r:id="rId13"/>
    <p:sldId id="369" r:id="rId14"/>
    <p:sldId id="362"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CB" lastIdx="3" clrIdx="0"/>
  <p:cmAuthor id="1" name="Sydney Phiri" initials="SP" lastIdx="1" clrIdx="1"/>
  <p:cmAuthor id="2" name="Makaita Gombe" initials="MG" lastIdx="2" clrIdx="2"/>
  <p:cmAuthor id="3" name="Margaret" initials="M" lastIdx="17" clrIdx="3">
    <p:extLst/>
  </p:cmAuthor>
  <p:cmAuthor id="4" name="Mrpresco" initials="MRP" lastIdx="12" clrIdx="4">
    <p:extLst/>
  </p:cmAuthor>
  <p:cmAuthor id="5" name="Elizabeth McCarthy" initials="EM" lastIdx="1" clrIdx="5">
    <p:extLst/>
  </p:cmAuthor>
  <p:cmAuthor id="6" name="Elizabeth McCarthy" initials="EM [2]" lastIdx="1" clrIdx="6">
    <p:extLst/>
  </p:cmAuthor>
  <p:cmAuthor id="7" name="Elizabeth McCarthy" initials="EM [3]" lastIdx="1" clrIdx="7">
    <p:extLst/>
  </p:cmAuthor>
  <p:cmAuthor id="8" name="Elizabeth McCarthy" initials="EM [4]" lastIdx="1" clrIdx="8">
    <p:extLst/>
  </p:cmAuthor>
  <p:cmAuthor id="9" name="Elizabeth McCarthy" initials="EM [5]" lastIdx="1" clrIdx="9">
    <p:extLst/>
  </p:cmAuthor>
  <p:cmAuthor id="10" name="Elizabeth McCarthy" initials="EM [6]" lastIdx="1" clrIdx="10">
    <p:extLst/>
  </p:cmAuthor>
  <p:cmAuthor id="11" name="Elizabeth McCarthy" initials="EM [7]" lastIdx="1" clrIdx="11">
    <p:extLst/>
  </p:cmAuthor>
  <p:cmAuthor id="12" name="Elizabeth McCarthy" initials="EM [8]" lastIdx="1" clrIdx="12">
    <p:extLst/>
  </p:cmAuthor>
  <p:cmAuthor id="13" name="Yemurai Mangwendeza" initials="CHAIZW" lastIdx="8" clrIdx="1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F00"/>
    <a:srgbClr val="FF6600"/>
    <a:srgbClr val="FF0066"/>
    <a:srgbClr val="003365"/>
    <a:srgbClr val="073763"/>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02" autoAdjust="0"/>
    <p:restoredTop sz="93783" autoAdjust="0"/>
  </p:normalViewPr>
  <p:slideViewPr>
    <p:cSldViewPr>
      <p:cViewPr varScale="1">
        <p:scale>
          <a:sx n="69" d="100"/>
          <a:sy n="69" d="100"/>
        </p:scale>
        <p:origin x="-15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800" dirty="0"/>
              <a:t>HIV testing and PrEP initiations</a:t>
            </a:r>
          </a:p>
          <a:p>
            <a:pPr>
              <a:defRPr sz="1400"/>
            </a:pPr>
            <a:r>
              <a:rPr lang="en-US" sz="1400" b="0" dirty="0"/>
              <a:t>Jan - May 2018</a:t>
            </a:r>
          </a:p>
        </c:rich>
      </c:tx>
      <c:layout/>
      <c:overlay val="0"/>
    </c:title>
    <c:autoTitleDeleted val="0"/>
    <c:plotArea>
      <c:layout/>
      <c:barChart>
        <c:barDir val="col"/>
        <c:grouping val="clustered"/>
        <c:varyColors val="0"/>
        <c:ser>
          <c:idx val="0"/>
          <c:order val="0"/>
          <c:tx>
            <c:strRef>
              <c:f>Sheet1!$B$2</c:f>
              <c:strCache>
                <c:ptCount val="1"/>
                <c:pt idx="0">
                  <c:v>Tested HIV-negative</c:v>
                </c:pt>
              </c:strCache>
            </c:strRef>
          </c:tx>
          <c:spPr>
            <a:solidFill>
              <a:srgbClr val="EA5F00"/>
            </a:solidFill>
          </c:spPr>
          <c:invertIfNegative val="0"/>
          <c:dLbls>
            <c:spPr>
              <a:noFill/>
              <a:ln>
                <a:noFill/>
              </a:ln>
              <a:effectLst/>
            </c:spPr>
            <c:txPr>
              <a:bodyPr/>
              <a:lstStyle/>
              <a:p>
                <a:pPr>
                  <a:defRPr sz="12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Sheet1!$A$3:$A$5</c:f>
              <c:strCache>
                <c:ptCount val="3"/>
                <c:pt idx="0">
                  <c:v>Chimanimani site</c:v>
                </c:pt>
                <c:pt idx="1">
                  <c:v>Harare site</c:v>
                </c:pt>
                <c:pt idx="2">
                  <c:v>Total</c:v>
                </c:pt>
              </c:strCache>
            </c:strRef>
          </c:cat>
          <c:val>
            <c:numRef>
              <c:f>Sheet1!$B$3:$B$5</c:f>
              <c:numCache>
                <c:formatCode>General</c:formatCode>
                <c:ptCount val="3"/>
                <c:pt idx="0">
                  <c:v>1039</c:v>
                </c:pt>
                <c:pt idx="1">
                  <c:v>2119</c:v>
                </c:pt>
                <c:pt idx="2">
                  <c:v>3158</c:v>
                </c:pt>
              </c:numCache>
            </c:numRef>
          </c:val>
          <c:extLst xmlns:c16r2="http://schemas.microsoft.com/office/drawing/2015/06/chart">
            <c:ext xmlns:c16="http://schemas.microsoft.com/office/drawing/2014/chart" uri="{C3380CC4-5D6E-409C-BE32-E72D297353CC}">
              <c16:uniqueId val="{00000000-5825-4D81-890E-9D2065FDDA07}"/>
            </c:ext>
          </c:extLst>
        </c:ser>
        <c:ser>
          <c:idx val="1"/>
          <c:order val="1"/>
          <c:tx>
            <c:strRef>
              <c:f>Sheet1!$C$2</c:f>
              <c:strCache>
                <c:ptCount val="1"/>
                <c:pt idx="0">
                  <c:v>Initiated on PrEP</c:v>
                </c:pt>
              </c:strCache>
            </c:strRef>
          </c:tx>
          <c:spPr>
            <a:solidFill>
              <a:srgbClr val="7030A0"/>
            </a:solidFill>
          </c:spPr>
          <c:invertIfNegative val="0"/>
          <c:dLbls>
            <c:spPr>
              <a:noFill/>
              <a:ln>
                <a:noFill/>
              </a:ln>
              <a:effectLst/>
            </c:spPr>
            <c:txPr>
              <a:bodyPr/>
              <a:lstStyle/>
              <a:p>
                <a:pPr>
                  <a:defRPr sz="12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Sheet1!$A$3:$A$5</c:f>
              <c:strCache>
                <c:ptCount val="3"/>
                <c:pt idx="0">
                  <c:v>Chimanimani site</c:v>
                </c:pt>
                <c:pt idx="1">
                  <c:v>Harare site</c:v>
                </c:pt>
                <c:pt idx="2">
                  <c:v>Total</c:v>
                </c:pt>
              </c:strCache>
            </c:strRef>
          </c:cat>
          <c:val>
            <c:numRef>
              <c:f>Sheet1!$C$3:$C$5</c:f>
              <c:numCache>
                <c:formatCode>General</c:formatCode>
                <c:ptCount val="3"/>
                <c:pt idx="0">
                  <c:v>93</c:v>
                </c:pt>
                <c:pt idx="1">
                  <c:v>58</c:v>
                </c:pt>
                <c:pt idx="2">
                  <c:v>151</c:v>
                </c:pt>
              </c:numCache>
            </c:numRef>
          </c:val>
          <c:extLst xmlns:c16r2="http://schemas.microsoft.com/office/drawing/2015/06/chart">
            <c:ext xmlns:c16="http://schemas.microsoft.com/office/drawing/2014/chart" uri="{C3380CC4-5D6E-409C-BE32-E72D297353CC}">
              <c16:uniqueId val="{00000001-5825-4D81-890E-9D2065FDDA07}"/>
            </c:ext>
          </c:extLst>
        </c:ser>
        <c:dLbls>
          <c:dLblPos val="outEnd"/>
          <c:showLegendKey val="0"/>
          <c:showVal val="1"/>
          <c:showCatName val="0"/>
          <c:showSerName val="0"/>
          <c:showPercent val="0"/>
          <c:showBubbleSize val="0"/>
        </c:dLbls>
        <c:gapWidth val="150"/>
        <c:axId val="90802432"/>
        <c:axId val="90812416"/>
      </c:barChart>
      <c:catAx>
        <c:axId val="90802432"/>
        <c:scaling>
          <c:orientation val="minMax"/>
        </c:scaling>
        <c:delete val="0"/>
        <c:axPos val="b"/>
        <c:numFmt formatCode="General" sourceLinked="0"/>
        <c:majorTickMark val="out"/>
        <c:minorTickMark val="none"/>
        <c:tickLblPos val="nextTo"/>
        <c:txPr>
          <a:bodyPr/>
          <a:lstStyle/>
          <a:p>
            <a:pPr>
              <a:defRPr sz="1400" b="1"/>
            </a:pPr>
            <a:endParaRPr lang="en-US"/>
          </a:p>
        </c:txPr>
        <c:crossAx val="90812416"/>
        <c:crosses val="autoZero"/>
        <c:auto val="1"/>
        <c:lblAlgn val="ctr"/>
        <c:lblOffset val="100"/>
        <c:noMultiLvlLbl val="0"/>
      </c:catAx>
      <c:valAx>
        <c:axId val="90812416"/>
        <c:scaling>
          <c:orientation val="minMax"/>
        </c:scaling>
        <c:delete val="0"/>
        <c:axPos val="l"/>
        <c:majorGridlines>
          <c:spPr>
            <a:ln>
              <a:noFill/>
            </a:ln>
          </c:spPr>
        </c:majorGridlines>
        <c:title>
          <c:tx>
            <c:rich>
              <a:bodyPr rot="-5400000" vert="horz"/>
              <a:lstStyle/>
              <a:p>
                <a:pPr>
                  <a:defRPr sz="1400"/>
                </a:pPr>
                <a:r>
                  <a:rPr lang="en-US" sz="1400"/>
                  <a:t>Number of clients</a:t>
                </a:r>
              </a:p>
            </c:rich>
          </c:tx>
          <c:layout/>
          <c:overlay val="0"/>
        </c:title>
        <c:numFmt formatCode="General" sourceLinked="1"/>
        <c:majorTickMark val="out"/>
        <c:minorTickMark val="none"/>
        <c:tickLblPos val="nextTo"/>
        <c:txPr>
          <a:bodyPr/>
          <a:lstStyle/>
          <a:p>
            <a:pPr>
              <a:defRPr sz="1050"/>
            </a:pPr>
            <a:endParaRPr lang="en-US"/>
          </a:p>
        </c:txPr>
        <c:crossAx val="90802432"/>
        <c:crosses val="autoZero"/>
        <c:crossBetween val="between"/>
      </c:valAx>
    </c:plotArea>
    <c:legend>
      <c:legendPos val="b"/>
      <c:layout/>
      <c:overlay val="0"/>
      <c:txPr>
        <a:bodyPr/>
        <a:lstStyle/>
        <a:p>
          <a:pPr>
            <a:defRPr sz="1400"/>
          </a:pPr>
          <a:endParaRPr lang="en-US"/>
        </a:p>
      </c:txPr>
    </c:legend>
    <c:plotVisOnly val="1"/>
    <c:dispBlanksAs val="gap"/>
    <c:showDLblsOverMax val="0"/>
  </c:chart>
  <c:spPr>
    <a:ln>
      <a:solidFill>
        <a:schemeClr val="accent4">
          <a:lumMod val="75000"/>
        </a:schemeClr>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8C3CB5-9A6E-4BEA-8BE2-AD0C0B8D52AF}" type="datetimeFigureOut">
              <a:rPr lang="en-US" smtClean="0"/>
              <a:pPr/>
              <a:t>7/23/2018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B3807-29BB-47DD-A673-91026F6E10EB}" type="slidenum">
              <a:rPr lang="en-US" smtClean="0"/>
              <a:pPr/>
              <a:t>‹#›</a:t>
            </a:fld>
            <a:endParaRPr lang="en-US"/>
          </a:p>
        </p:txBody>
      </p:sp>
    </p:spTree>
    <p:extLst>
      <p:ext uri="{BB962C8B-B14F-4D97-AF65-F5344CB8AC3E}">
        <p14:creationId xmlns:p14="http://schemas.microsoft.com/office/powerpoint/2010/main" val="3507828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For</a:t>
            </a:r>
            <a:r>
              <a:rPr lang="en-US"/>
              <a:t> the facility level assessment:</a:t>
            </a:r>
            <a:endParaRPr lang="en-US" dirty="0"/>
          </a:p>
          <a:p>
            <a:pPr>
              <a:defRPr/>
            </a:pPr>
            <a:r>
              <a:rPr lang="en-US" b="1"/>
              <a:t>Clinic staff readiness</a:t>
            </a:r>
            <a:r>
              <a:rPr lang="en-US" dirty="0"/>
              <a:t>:</a:t>
            </a:r>
            <a:r>
              <a:rPr lang="en-US"/>
              <a:t>  adequacy of  clinical training to provide PrEP as well as comfort prescribing ARVs/ managing clients on PrEP </a:t>
            </a:r>
            <a:endParaRPr lang="en-US" dirty="0"/>
          </a:p>
          <a:p>
            <a:pPr>
              <a:defRPr/>
            </a:pPr>
            <a:r>
              <a:rPr lang="en-US" b="1"/>
              <a:t>M&amp;E</a:t>
            </a:r>
            <a:r>
              <a:rPr lang="en-US"/>
              <a:t>: data to be collected and how, what is critical/ to be added for routine reporting</a:t>
            </a:r>
            <a:endParaRPr lang="en-US" dirty="0"/>
          </a:p>
          <a:p>
            <a:pPr>
              <a:defRPr/>
            </a:pPr>
            <a:r>
              <a:rPr lang="en-US" b="1"/>
              <a:t>PrEP uptake</a:t>
            </a:r>
            <a:r>
              <a:rPr lang="en-US"/>
              <a:t>: proportion of those testing HIV negative initiated on PrEP to inform SCM </a:t>
            </a:r>
            <a:r>
              <a:rPr lang="en-US" sz="1200"/>
              <a:t>, and </a:t>
            </a:r>
            <a:r>
              <a:rPr lang="en-US" dirty="0"/>
              <a:t>target</a:t>
            </a:r>
            <a:r>
              <a:rPr lang="en-US"/>
              <a:t> setting review</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a:t>Clinic staff perspectives: </a:t>
            </a:r>
            <a:r>
              <a:rPr lang="en-US"/>
              <a:t>PrEP acceptability among HCWs, perspectives to inform national roll out.</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For the client perspectives;</a:t>
            </a:r>
            <a:br>
              <a:rPr lang="en-US" sz="1200" dirty="0"/>
            </a:br>
            <a:r>
              <a:rPr lang="en-US" sz="1200" dirty="0" err="1"/>
              <a:t>Upate</a:t>
            </a:r>
            <a:r>
              <a:rPr lang="en-US" sz="1200" dirty="0"/>
              <a:t>: Reasons for accepting or declining </a:t>
            </a:r>
            <a:r>
              <a:rPr lang="en-US" sz="1200" dirty="0" err="1"/>
              <a:t>PrEP</a:t>
            </a:r>
            <a:r>
              <a:rPr lang="en-US" sz="12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Attendance: Barriers and facilitators for returning to meet with clinician on time for scheduled appointments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Adherence: Barriers and facilitators for maintaining adherence to the </a:t>
            </a:r>
            <a:r>
              <a:rPr lang="en-US" sz="1200" dirty="0" err="1"/>
              <a:t>PrEP</a:t>
            </a:r>
            <a:r>
              <a:rPr lang="en-US" sz="1200" dirty="0"/>
              <a:t> regime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Risk Compensation: Views on how enrolling in </a:t>
            </a:r>
            <a:r>
              <a:rPr lang="en-US" sz="1200" dirty="0" err="1"/>
              <a:t>PrEP</a:t>
            </a:r>
            <a:r>
              <a:rPr lang="en-US" sz="1200" dirty="0"/>
              <a:t> influences one’s risk behaviors or how </a:t>
            </a:r>
            <a:r>
              <a:rPr lang="en-US" sz="1200" dirty="0" err="1"/>
              <a:t>PrEP</a:t>
            </a:r>
            <a:r>
              <a:rPr lang="en-US" sz="1200" dirty="0"/>
              <a:t> clients perceive their HIV risk status</a:t>
            </a:r>
          </a:p>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3</a:t>
            </a:fld>
            <a:endParaRPr lang="en-US"/>
          </a:p>
        </p:txBody>
      </p:sp>
    </p:spTree>
    <p:extLst>
      <p:ext uri="{BB962C8B-B14F-4D97-AF65-F5344CB8AC3E}">
        <p14:creationId xmlns:p14="http://schemas.microsoft.com/office/powerpoint/2010/main" val="2215132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14</a:t>
            </a:fld>
            <a:endParaRPr lang="en-US"/>
          </a:p>
        </p:txBody>
      </p:sp>
    </p:spTree>
    <p:extLst>
      <p:ext uri="{BB962C8B-B14F-4D97-AF65-F5344CB8AC3E}">
        <p14:creationId xmlns:p14="http://schemas.microsoft.com/office/powerpoint/2010/main" val="1783334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a:t>PrEP training: From post-training: participants wanted a longer training (2 days vs 1), more time on clinical scenarios</a:t>
            </a:r>
          </a:p>
          <a:p>
            <a:pPr marL="0" indent="0">
              <a:buFontTx/>
              <a:buNone/>
            </a:pPr>
            <a:r>
              <a:rPr lang="en-US" baseline="0" dirty="0"/>
              <a:t>M&amp;E training: from post-training: participants wanted more time on M&amp;E paired with clinical scenarios</a:t>
            </a:r>
          </a:p>
          <a:p>
            <a:pPr marL="0" indent="0">
              <a:buFontTx/>
              <a:buNone/>
            </a:pPr>
            <a:r>
              <a:rPr lang="en-US" baseline="0" dirty="0"/>
              <a:t>ART training: From post ART training: participants felt the ART training gave them more confidence in providing PrEP and deeper understanding of ARVs</a:t>
            </a:r>
          </a:p>
          <a:p>
            <a:pPr marL="0" indent="0">
              <a:buFontTx/>
              <a:buNone/>
            </a:pPr>
            <a:r>
              <a:rPr lang="en-US" b="1" baseline="0" dirty="0">
                <a:solidFill>
                  <a:srgbClr val="FF0000"/>
                </a:solidFill>
              </a:rPr>
              <a:t>Virally suppressed – </a:t>
            </a:r>
            <a:r>
              <a:rPr lang="en-US" b="0" baseline="0" dirty="0">
                <a:solidFill>
                  <a:srgbClr val="FF0000"/>
                </a:solidFill>
              </a:rPr>
              <a:t>for patient, question is on whether the partner has been adherent/ taking medicines </a:t>
            </a:r>
            <a:r>
              <a:rPr lang="en-US" b="0" baseline="0" dirty="0" err="1">
                <a:solidFill>
                  <a:srgbClr val="FF0000"/>
                </a:solidFill>
              </a:rPr>
              <a:t>consisitently</a:t>
            </a:r>
            <a:r>
              <a:rPr lang="en-US" b="0" baseline="0" dirty="0">
                <a:solidFill>
                  <a:srgbClr val="FF0000"/>
                </a:solidFill>
              </a:rPr>
              <a:t> since VL is a technical term and is not yet widely available</a:t>
            </a: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A66B3807-29BB-47DD-A673-91026F6E10EB}" type="slidenum">
              <a:rPr lang="en-US" smtClean="0"/>
              <a:pPr/>
              <a:t>4</a:t>
            </a:fld>
            <a:endParaRPr lang="en-US"/>
          </a:p>
        </p:txBody>
      </p:sp>
    </p:spTree>
    <p:extLst>
      <p:ext uri="{BB962C8B-B14F-4D97-AF65-F5344CB8AC3E}">
        <p14:creationId xmlns:p14="http://schemas.microsoft.com/office/powerpoint/2010/main" val="4091857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In</a:t>
            </a:r>
            <a:r>
              <a:rPr lang="en-US"/>
              <a:t> protocol development, we assumed a 10% uptake among clients testing HIV negative based on data from previous local studies and demonstration projects</a:t>
            </a:r>
            <a:endParaRPr lang="en-US" dirty="0"/>
          </a:p>
          <a:p>
            <a:pPr marL="171450" indent="-171450">
              <a:buFontTx/>
              <a:buChar char="-"/>
            </a:pPr>
            <a:r>
              <a:rPr lang="en-US"/>
              <a:t>Given the higher testing volumes at Spilhaus (Harare) and bigger staff complement we expected higher PrEP uptake compared to the rural youth center. In practice, the proportion of those testing HIV negative taking up PrEP at Ngorima (9.0%) was almost 4 times higher than at Spilhaus (2.7%).</a:t>
            </a:r>
            <a:endParaRPr lang="en-US" dirty="0"/>
          </a:p>
          <a:p>
            <a:pPr marL="628650" lvl="1" indent="-171450">
              <a:buFontTx/>
              <a:buChar char="-"/>
            </a:pPr>
            <a:r>
              <a:rPr lang="en-US"/>
              <a:t>Potential reasons for this include differences in communities supported by both facilities: dispersed urban vs clustered rural, endorsement of PrEP by traditional leaders</a:t>
            </a:r>
            <a:endParaRPr lang="en-US" dirty="0"/>
          </a:p>
          <a:p>
            <a:r>
              <a:rPr lang="en-US"/>
              <a:t>- Other interesting stats: 40 (26.4%) clients are between 16 and 24 years old, 30 (20%) clients are male</a:t>
            </a:r>
          </a:p>
        </p:txBody>
      </p:sp>
      <p:sp>
        <p:nvSpPr>
          <p:cNvPr id="4" name="Slide Number Placeholder 3"/>
          <p:cNvSpPr>
            <a:spLocks noGrp="1"/>
          </p:cNvSpPr>
          <p:nvPr>
            <p:ph type="sldNum" sz="quarter" idx="10"/>
          </p:nvPr>
        </p:nvSpPr>
        <p:spPr/>
        <p:txBody>
          <a:bodyPr/>
          <a:lstStyle/>
          <a:p>
            <a:fld id="{A66B3807-29BB-47DD-A673-91026F6E10EB}" type="slidenum">
              <a:rPr lang="en-US" smtClean="0"/>
              <a:pPr/>
              <a:t>5</a:t>
            </a:fld>
            <a:endParaRPr lang="en-US"/>
          </a:p>
        </p:txBody>
      </p:sp>
    </p:spTree>
    <p:extLst>
      <p:ext uri="{BB962C8B-B14F-4D97-AF65-F5344CB8AC3E}">
        <p14:creationId xmlns:p14="http://schemas.microsoft.com/office/powerpoint/2010/main" val="145371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7</a:t>
            </a:fld>
            <a:endParaRPr lang="en-US"/>
          </a:p>
        </p:txBody>
      </p:sp>
    </p:spTree>
    <p:extLst>
      <p:ext uri="{BB962C8B-B14F-4D97-AF65-F5344CB8AC3E}">
        <p14:creationId xmlns:p14="http://schemas.microsoft.com/office/powerpoint/2010/main" val="4207512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8</a:t>
            </a:fld>
            <a:endParaRPr lang="en-US"/>
          </a:p>
        </p:txBody>
      </p:sp>
    </p:spTree>
    <p:extLst>
      <p:ext uri="{BB962C8B-B14F-4D97-AF65-F5344CB8AC3E}">
        <p14:creationId xmlns:p14="http://schemas.microsoft.com/office/powerpoint/2010/main" val="4207512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Limited access</a:t>
            </a:r>
            <a:r>
              <a:rPr lang="en-US" b="0" dirty="0"/>
              <a:t> – PrEP not yet widely available</a:t>
            </a:r>
            <a:r>
              <a:rPr lang="en-US" b="0" baseline="0" dirty="0"/>
              <a:t> geographically</a:t>
            </a:r>
            <a:endParaRPr lang="en-US" b="1"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9</a:t>
            </a:fld>
            <a:endParaRPr lang="en-US"/>
          </a:p>
        </p:txBody>
      </p:sp>
    </p:spTree>
    <p:extLst>
      <p:ext uri="{BB962C8B-B14F-4D97-AF65-F5344CB8AC3E}">
        <p14:creationId xmlns:p14="http://schemas.microsoft.com/office/powerpoint/2010/main" val="328233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Routine </a:t>
            </a:r>
            <a:r>
              <a:rPr lang="en-US" sz="1200" dirty="0">
                <a:solidFill>
                  <a:srgbClr val="000000"/>
                </a:solidFill>
                <a:ea typeface="ＭＳ Ｐゴシック" pitchFamily="34" charset="-128"/>
              </a:rPr>
              <a:t>(taking pills at same time or during same activity every day, taking with family planning pills)</a:t>
            </a:r>
            <a:endParaRPr lang="en-US" sz="1200" b="1" dirty="0">
              <a:solidFill>
                <a:srgbClr val="000000"/>
              </a:solidFill>
              <a:ea typeface="ＭＳ Ｐゴシック" pitchFamily="34" charset="-128"/>
            </a:endParaRPr>
          </a:p>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Storage </a:t>
            </a:r>
            <a:r>
              <a:rPr lang="en-US" sz="1200" dirty="0">
                <a:solidFill>
                  <a:srgbClr val="000000"/>
                </a:solidFill>
                <a:ea typeface="ＭＳ Ｐゴシック" pitchFamily="34" charset="-128"/>
              </a:rPr>
              <a:t>(keeping pills in an accessible or visible place)</a:t>
            </a:r>
          </a:p>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Partner and family support </a:t>
            </a:r>
            <a:r>
              <a:rPr lang="en-US" sz="1200" dirty="0">
                <a:solidFill>
                  <a:srgbClr val="000000"/>
                </a:solidFill>
                <a:ea typeface="ＭＳ Ｐゴシック" pitchFamily="34" charset="-128"/>
              </a:rPr>
              <a:t>(partner reminding clients to take pills or go to appointments, SDCs taking pills at same time, child care during appointments)</a:t>
            </a:r>
          </a:p>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Continued HIV risk perception </a:t>
            </a:r>
            <a:r>
              <a:rPr lang="en-US" sz="1200" dirty="0">
                <a:solidFill>
                  <a:srgbClr val="000000"/>
                </a:solidFill>
                <a:ea typeface="ＭＳ Ｐゴシック" pitchFamily="34" charset="-128"/>
              </a:rPr>
              <a:t>(lack of partner support to continue </a:t>
            </a:r>
            <a:r>
              <a:rPr lang="en-US" sz="1200" dirty="0" err="1">
                <a:solidFill>
                  <a:srgbClr val="000000"/>
                </a:solidFill>
                <a:ea typeface="ＭＳ Ｐゴシック" pitchFamily="34" charset="-128"/>
              </a:rPr>
              <a:t>PrEP</a:t>
            </a:r>
            <a:r>
              <a:rPr lang="en-US" sz="1200" dirty="0">
                <a:solidFill>
                  <a:srgbClr val="000000"/>
                </a:solidFill>
                <a:ea typeface="ＭＳ Ｐゴシック" pitchFamily="34" charset="-128"/>
              </a:rPr>
              <a:t>, forgetting to take </a:t>
            </a:r>
            <a:r>
              <a:rPr lang="en-US" sz="1200" b="1" dirty="0">
                <a:solidFill>
                  <a:srgbClr val="000000"/>
                </a:solidFill>
                <a:ea typeface="ＭＳ Ｐゴシック" pitchFamily="34" charset="-128"/>
              </a:rPr>
              <a:t>medications when using alcohol)</a:t>
            </a:r>
          </a:p>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Planning ahead </a:t>
            </a:r>
            <a:r>
              <a:rPr lang="en-US" sz="1200" dirty="0">
                <a:solidFill>
                  <a:srgbClr val="000000"/>
                </a:solidFill>
                <a:ea typeface="ＭＳ Ｐゴシック" pitchFamily="34" charset="-128"/>
              </a:rPr>
              <a:t>(advance planning around travel to ensure pills do not run out)</a:t>
            </a:r>
          </a:p>
          <a:p>
            <a:pPr marL="182880" indent="-182880">
              <a:lnSpc>
                <a:spcPct val="120000"/>
              </a:lnSpc>
              <a:spcBef>
                <a:spcPts val="600"/>
              </a:spcBef>
              <a:buFont typeface="Arial"/>
              <a:buChar char="•"/>
              <a:defRPr/>
            </a:pPr>
            <a:r>
              <a:rPr lang="en-US" sz="1200" b="1" dirty="0">
                <a:solidFill>
                  <a:srgbClr val="000000"/>
                </a:solidFill>
                <a:ea typeface="ＭＳ Ｐゴシック" pitchFamily="34" charset="-128"/>
              </a:rPr>
              <a:t>Positive patient-provider interactions </a:t>
            </a:r>
            <a:r>
              <a:rPr lang="en-US" sz="1200" dirty="0">
                <a:solidFill>
                  <a:srgbClr val="000000"/>
                </a:solidFill>
                <a:ea typeface="ＭＳ Ｐゴシック" pitchFamily="34" charset="-128"/>
              </a:rPr>
              <a:t>(timely care during appointments, caring providers)</a:t>
            </a:r>
          </a:p>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10</a:t>
            </a:fld>
            <a:endParaRPr lang="en-US"/>
          </a:p>
        </p:txBody>
      </p:sp>
    </p:spTree>
    <p:extLst>
      <p:ext uri="{BB962C8B-B14F-4D97-AF65-F5344CB8AC3E}">
        <p14:creationId xmlns:p14="http://schemas.microsoft.com/office/powerpoint/2010/main" val="5605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In some cases, questions were not fully answered by health providers in the pilot:</a:t>
            </a:r>
          </a:p>
          <a:p>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11</a:t>
            </a:fld>
            <a:endParaRPr lang="en-US"/>
          </a:p>
        </p:txBody>
      </p:sp>
    </p:spTree>
    <p:extLst>
      <p:ext uri="{BB962C8B-B14F-4D97-AF65-F5344CB8AC3E}">
        <p14:creationId xmlns:p14="http://schemas.microsoft.com/office/powerpoint/2010/main" val="4049703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Risk perception: This came up in HCW and client interviews; HCWs noted that understanding a client’s motivation for taking PrEP is important in order to offer appropriate counselling. Clients with a high risk perception are more motivated to take PrEP and may be able to adhere.</a:t>
            </a:r>
          </a:p>
          <a:p>
            <a:r>
              <a:rPr lang="en-US" baseline="0" dirty="0"/>
              <a:t>- HCW training and communication material should address myths and misconceptions as well as common questions for both HCWs and clients</a:t>
            </a:r>
            <a:endParaRPr lang="en-US" dirty="0"/>
          </a:p>
        </p:txBody>
      </p:sp>
      <p:sp>
        <p:nvSpPr>
          <p:cNvPr id="4" name="Slide Number Placeholder 3"/>
          <p:cNvSpPr>
            <a:spLocks noGrp="1"/>
          </p:cNvSpPr>
          <p:nvPr>
            <p:ph type="sldNum" sz="quarter" idx="10"/>
          </p:nvPr>
        </p:nvSpPr>
        <p:spPr/>
        <p:txBody>
          <a:bodyPr/>
          <a:lstStyle/>
          <a:p>
            <a:fld id="{A66B3807-29BB-47DD-A673-91026F6E10EB}" type="slidenum">
              <a:rPr lang="en-US" smtClean="0"/>
              <a:pPr/>
              <a:t>13</a:t>
            </a:fld>
            <a:endParaRPr lang="en-US"/>
          </a:p>
        </p:txBody>
      </p:sp>
    </p:spTree>
    <p:extLst>
      <p:ext uri="{BB962C8B-B14F-4D97-AF65-F5344CB8AC3E}">
        <p14:creationId xmlns:p14="http://schemas.microsoft.com/office/powerpoint/2010/main" val="208003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Holder 3"/>
          <p:cNvSpPr>
            <a:spLocks noGrp="1"/>
          </p:cNvSpPr>
          <p:nvPr>
            <p:ph type="body" idx="1"/>
          </p:nvPr>
        </p:nvSpPr>
        <p:spPr>
          <a:xfrm>
            <a:off x="785621" y="2014220"/>
            <a:ext cx="7572756" cy="492443"/>
          </a:xfrm>
          <a:prstGeom prst="rect">
            <a:avLst/>
          </a:prstGeom>
        </p:spPr>
        <p:txBody>
          <a:bodyPr lIns="0" tIns="0" rIns="0" bIns="0"/>
          <a:lstStyle>
            <a:lvl1pPr>
              <a:defRPr sz="2000" b="0" i="0">
                <a:solidFill>
                  <a:schemeClr val="tx1"/>
                </a:solidFill>
                <a:latin typeface="+mn-lt"/>
                <a:cs typeface="Garamond"/>
              </a:defRPr>
            </a:lvl1pPr>
          </a:lstStyle>
          <a:p>
            <a:endParaRPr dirty="0"/>
          </a:p>
        </p:txBody>
      </p:sp>
    </p:spTree>
    <p:extLst>
      <p:ext uri="{BB962C8B-B14F-4D97-AF65-F5344CB8AC3E}">
        <p14:creationId xmlns:p14="http://schemas.microsoft.com/office/powerpoint/2010/main" val="208096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hyperlink" Target="mailto:mgombe@clintonhealthaccess.org" TargetMode="External"/><Relationship Id="rId7"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5391150"/>
          </a:xfrm>
          <a:prstGeom prst="rect">
            <a:avLst/>
          </a:prstGeom>
          <a:solidFill>
            <a:srgbClr val="0737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90500" y="228599"/>
            <a:ext cx="8763000" cy="2286001"/>
          </a:xfrm>
        </p:spPr>
        <p:txBody>
          <a:bodyPr>
            <a:noAutofit/>
          </a:bodyPr>
          <a:lstStyle/>
          <a:p>
            <a:r>
              <a:rPr lang="en-US" sz="2400" i="1" dirty="0">
                <a:solidFill>
                  <a:schemeClr val="bg1"/>
                </a:solidFill>
              </a:rPr>
              <a:t/>
            </a:r>
            <a:br>
              <a:rPr lang="en-US" sz="2400" i="1" dirty="0">
                <a:solidFill>
                  <a:schemeClr val="bg1"/>
                </a:solidFill>
              </a:rPr>
            </a:br>
            <a:r>
              <a:rPr lang="en-US" sz="3600" b="1" dirty="0">
                <a:solidFill>
                  <a:schemeClr val="bg1"/>
                </a:solidFill>
              </a:rPr>
              <a:t>Integrating oral HIV pre-exposure prophylaxis (</a:t>
            </a:r>
            <a:r>
              <a:rPr lang="en-US" sz="3600" b="1" dirty="0" err="1">
                <a:solidFill>
                  <a:schemeClr val="bg1"/>
                </a:solidFill>
              </a:rPr>
              <a:t>PrEP</a:t>
            </a:r>
            <a:r>
              <a:rPr lang="en-US" sz="3600" b="1" dirty="0">
                <a:solidFill>
                  <a:schemeClr val="bg1"/>
                </a:solidFill>
              </a:rPr>
              <a:t>) in a public family planning facility and youth center to inform national roll out in Zimbabwe</a:t>
            </a:r>
            <a:endParaRPr lang="en-US" sz="2400" b="1" dirty="0">
              <a:solidFill>
                <a:schemeClr val="bg1"/>
              </a:solidFill>
            </a:endParaRPr>
          </a:p>
        </p:txBody>
      </p:sp>
      <p:sp>
        <p:nvSpPr>
          <p:cNvPr id="3" name="Subtitle 2"/>
          <p:cNvSpPr>
            <a:spLocks noGrp="1"/>
          </p:cNvSpPr>
          <p:nvPr>
            <p:ph type="subTitle" idx="1"/>
          </p:nvPr>
        </p:nvSpPr>
        <p:spPr>
          <a:xfrm>
            <a:off x="800100" y="2930829"/>
            <a:ext cx="7543800" cy="2286001"/>
          </a:xfrm>
        </p:spPr>
        <p:txBody>
          <a:bodyPr>
            <a:normAutofit/>
          </a:bodyPr>
          <a:lstStyle/>
          <a:p>
            <a:r>
              <a:rPr lang="en-US" sz="2000" i="1" dirty="0">
                <a:solidFill>
                  <a:schemeClr val="bg1"/>
                </a:solidFill>
              </a:rPr>
              <a:t>22</a:t>
            </a:r>
            <a:r>
              <a:rPr lang="en-US" sz="2000" i="1" baseline="30000" dirty="0">
                <a:solidFill>
                  <a:schemeClr val="bg1"/>
                </a:solidFill>
              </a:rPr>
              <a:t>nd</a:t>
            </a:r>
            <a:r>
              <a:rPr lang="en-US" sz="2000" i="1" dirty="0">
                <a:solidFill>
                  <a:schemeClr val="bg1"/>
                </a:solidFill>
              </a:rPr>
              <a:t> International </a:t>
            </a:r>
            <a:r>
              <a:rPr lang="en-US" sz="2000" i="1">
                <a:solidFill>
                  <a:schemeClr val="bg1"/>
                </a:solidFill>
              </a:rPr>
              <a:t>AIDS Conference</a:t>
            </a:r>
            <a:endParaRPr lang="en-US" sz="2000" i="1" dirty="0">
              <a:solidFill>
                <a:schemeClr val="bg1"/>
              </a:solidFill>
            </a:endParaRPr>
          </a:p>
          <a:p>
            <a:r>
              <a:rPr lang="en-US" sz="2000" i="1" dirty="0">
                <a:solidFill>
                  <a:schemeClr val="bg1"/>
                </a:solidFill>
              </a:rPr>
              <a:t>24 July 2018</a:t>
            </a:r>
          </a:p>
          <a:p>
            <a:endParaRPr lang="en-US" sz="2000" i="1" dirty="0">
              <a:solidFill>
                <a:schemeClr val="bg1"/>
              </a:solidFill>
            </a:endParaRPr>
          </a:p>
          <a:p>
            <a:r>
              <a:rPr lang="en-US" sz="2000" i="1" dirty="0">
                <a:solidFill>
                  <a:schemeClr val="bg1"/>
                </a:solidFill>
              </a:rPr>
              <a:t>Presented by Makaita Gombe, Clinton Health Access Initiative (CHAI)</a:t>
            </a:r>
          </a:p>
          <a:p>
            <a:r>
              <a:rPr lang="en-US" sz="1600" i="1" dirty="0">
                <a:solidFill>
                  <a:schemeClr val="bg1"/>
                </a:solidFill>
              </a:rPr>
              <a:t>Co-authors: Y. </a:t>
            </a:r>
            <a:r>
              <a:rPr lang="en-US" sz="1600" i="1" dirty="0" err="1">
                <a:solidFill>
                  <a:schemeClr val="bg1"/>
                </a:solidFill>
              </a:rPr>
              <a:t>Mangwendeza</a:t>
            </a:r>
            <a:r>
              <a:rPr lang="en-US" sz="1600" i="1" dirty="0">
                <a:solidFill>
                  <a:schemeClr val="bg1"/>
                </a:solidFill>
              </a:rPr>
              <a:t>, G. Ncube, N. </a:t>
            </a:r>
            <a:r>
              <a:rPr lang="en-US" sz="1600" i="1" dirty="0" err="1">
                <a:solidFill>
                  <a:schemeClr val="bg1"/>
                </a:solidFill>
              </a:rPr>
              <a:t>Zwangobani</a:t>
            </a:r>
            <a:r>
              <a:rPr lang="en-US" sz="1600" i="1" dirty="0">
                <a:solidFill>
                  <a:schemeClr val="bg1"/>
                </a:solidFill>
              </a:rPr>
              <a:t>,</a:t>
            </a:r>
          </a:p>
          <a:p>
            <a:r>
              <a:rPr lang="en-US" sz="1600" i="1" dirty="0">
                <a:solidFill>
                  <a:schemeClr val="bg1"/>
                </a:solidFill>
              </a:rPr>
              <a:t>B. Cakouros, A. </a:t>
            </a:r>
            <a:r>
              <a:rPr lang="en-US" sz="1600" i="1" dirty="0" err="1">
                <a:solidFill>
                  <a:schemeClr val="bg1"/>
                </a:solidFill>
              </a:rPr>
              <a:t>Svisva</a:t>
            </a:r>
            <a:r>
              <a:rPr lang="en-US" sz="1600" i="1" dirty="0">
                <a:solidFill>
                  <a:schemeClr val="bg1"/>
                </a:solidFill>
              </a:rPr>
              <a:t>, A. </a:t>
            </a:r>
            <a:r>
              <a:rPr lang="en-US" sz="1600" i="1" dirty="0" err="1">
                <a:solidFill>
                  <a:schemeClr val="bg1"/>
                </a:solidFill>
              </a:rPr>
              <a:t>Mangwiro</a:t>
            </a:r>
            <a:r>
              <a:rPr lang="en-US" sz="1600" i="1" dirty="0">
                <a:solidFill>
                  <a:schemeClr val="bg1"/>
                </a:solidFill>
              </a:rPr>
              <a:t>, M. Murwira, A. Mkwamba, A. Erlwanger, M.L. Prust</a:t>
            </a:r>
          </a:p>
        </p:txBody>
      </p:sp>
      <p:pic>
        <p:nvPicPr>
          <p:cNvPr id="7" name="Picture 6"/>
          <p:cNvPicPr/>
          <p:nvPr/>
        </p:nvPicPr>
        <p:blipFill>
          <a:blip r:embed="rId2" cstate="print"/>
          <a:srcRect/>
          <a:stretch>
            <a:fillRect/>
          </a:stretch>
        </p:blipFill>
        <p:spPr bwMode="auto">
          <a:xfrm>
            <a:off x="7391400" y="5807380"/>
            <a:ext cx="1371600" cy="685800"/>
          </a:xfrm>
          <a:prstGeom prst="rect">
            <a:avLst/>
          </a:prstGeom>
          <a:noFill/>
          <a:ln w="9525">
            <a:noFill/>
            <a:miter lim="800000"/>
            <a:headEnd/>
            <a:tailEnd/>
          </a:ln>
        </p:spPr>
      </p:pic>
      <p:pic>
        <p:nvPicPr>
          <p:cNvPr id="9" name="Picture 8" descr="Image result for ministry of health and child care zimbabwe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5635930"/>
            <a:ext cx="914400" cy="1028700"/>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1725" y="5845480"/>
            <a:ext cx="1771650" cy="685800"/>
          </a:xfrm>
          <a:prstGeom prst="rect">
            <a:avLst/>
          </a:prstGeom>
        </p:spPr>
      </p:pic>
      <p:pic>
        <p:nvPicPr>
          <p:cNvPr id="8" name="Picture 2">
            <a:extLst>
              <a:ext uri="{FF2B5EF4-FFF2-40B4-BE49-F238E27FC236}">
                <a16:creationId xmlns="" xmlns:a16="http://schemas.microsoft.com/office/drawing/2014/main" id="{28E31821-D43E-4AFE-80FB-F271BFF77B1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67301" y="5635930"/>
            <a:ext cx="1371600" cy="10696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0" name="Rectangle 9">
            <a:extLst>
              <a:ext uri="{FF2B5EF4-FFF2-40B4-BE49-F238E27FC236}">
                <a16:creationId xmlns="" xmlns:a16="http://schemas.microsoft.com/office/drawing/2014/main" id="{D0FC9096-3710-4670-9BC5-CFC6C1F0770C}"/>
              </a:ext>
            </a:extLst>
          </p:cNvPr>
          <p:cNvSpPr/>
          <p:nvPr/>
        </p:nvSpPr>
        <p:spPr>
          <a:xfrm>
            <a:off x="2209800" y="5029200"/>
            <a:ext cx="5029200" cy="31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i="1" dirty="0">
                <a:solidFill>
                  <a:schemeClr val="bg1"/>
                </a:solidFill>
              </a:rPr>
              <a:t>The authors have no conflicts of interest to declare.</a:t>
            </a:r>
          </a:p>
        </p:txBody>
      </p:sp>
    </p:spTree>
    <p:extLst>
      <p:ext uri="{BB962C8B-B14F-4D97-AF65-F5344CB8AC3E}">
        <p14:creationId xmlns:p14="http://schemas.microsoft.com/office/powerpoint/2010/main" val="2094903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9"/>
          <p:cNvSpPr/>
          <p:nvPr/>
        </p:nvSpPr>
        <p:spPr>
          <a:xfrm>
            <a:off x="1362075" y="1209675"/>
            <a:ext cx="6419850" cy="847725"/>
          </a:xfrm>
          <a:prstGeom prst="rect">
            <a:avLst/>
          </a:prstGeom>
          <a:solidFill>
            <a:schemeClr val="accent3">
              <a:lumMod val="20000"/>
              <a:lumOff val="80000"/>
            </a:schemeClr>
          </a:solidFill>
          <a:ln w="952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144000" cy="1066800"/>
          </a:xfrm>
        </p:spPr>
        <p:txBody>
          <a:bodyPr>
            <a:noAutofit/>
          </a:bodyPr>
          <a:lstStyle/>
          <a:p>
            <a:pPr algn="l"/>
            <a:r>
              <a:rPr lang="en-US" sz="2600" b="1" dirty="0">
                <a:solidFill>
                  <a:schemeClr val="bg1"/>
                </a:solidFill>
              </a:rPr>
              <a:t>Client </a:t>
            </a:r>
            <a:r>
              <a:rPr lang="en-US" sz="2600" b="1" dirty="0">
                <a:solidFill>
                  <a:prstClr val="white"/>
                </a:solidFill>
              </a:rPr>
              <a:t>Experience  </a:t>
            </a:r>
            <a:r>
              <a:rPr lang="en-US" sz="2600" b="1" dirty="0">
                <a:solidFill>
                  <a:schemeClr val="bg1"/>
                </a:solidFill>
              </a:rPr>
              <a:t>|  </a:t>
            </a:r>
            <a:r>
              <a:rPr lang="en-US" sz="2600" dirty="0">
                <a:solidFill>
                  <a:schemeClr val="bg1"/>
                </a:solidFill>
              </a:rPr>
              <a:t>Facilitators of PrEP adherence and retention</a:t>
            </a:r>
          </a:p>
        </p:txBody>
      </p:sp>
      <p:sp>
        <p:nvSpPr>
          <p:cNvPr id="6" name="Content Placeholder 2"/>
          <p:cNvSpPr txBox="1">
            <a:spLocks/>
          </p:cNvSpPr>
          <p:nvPr/>
        </p:nvSpPr>
        <p:spPr>
          <a:xfrm>
            <a:off x="279400" y="2182000"/>
            <a:ext cx="4902200" cy="4447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Routine</a:t>
            </a:r>
            <a:r>
              <a:rPr lang="en-US" sz="2000" dirty="0">
                <a:solidFill>
                  <a:srgbClr val="000000"/>
                </a:solidFill>
                <a:ea typeface="ＭＳ Ｐゴシック" pitchFamily="34" charset="-128"/>
              </a:rPr>
              <a:t>: taking pills at same time or with family planning pills</a:t>
            </a:r>
            <a:endParaRPr lang="en-US" sz="2000" b="1" dirty="0">
              <a:solidFill>
                <a:srgbClr val="000000"/>
              </a:solidFill>
              <a:ea typeface="ＭＳ Ｐゴシック" pitchFamily="34" charset="-128"/>
            </a:endParaRPr>
          </a:p>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Storage</a:t>
            </a:r>
            <a:r>
              <a:rPr lang="en-US" sz="2000" dirty="0">
                <a:solidFill>
                  <a:srgbClr val="000000"/>
                </a:solidFill>
                <a:ea typeface="ＭＳ Ｐゴシック" pitchFamily="34" charset="-128"/>
              </a:rPr>
              <a:t>:</a:t>
            </a:r>
            <a:r>
              <a:rPr lang="en-US" sz="2000" b="1" dirty="0">
                <a:solidFill>
                  <a:srgbClr val="000000"/>
                </a:solidFill>
                <a:ea typeface="ＭＳ Ｐゴシック" pitchFamily="34" charset="-128"/>
              </a:rPr>
              <a:t> </a:t>
            </a:r>
            <a:r>
              <a:rPr lang="en-US" sz="2000" dirty="0">
                <a:solidFill>
                  <a:srgbClr val="000000"/>
                </a:solidFill>
                <a:ea typeface="ＭＳ Ｐゴシック" pitchFamily="34" charset="-128"/>
              </a:rPr>
              <a:t>keeping pills in an accessible or visible place</a:t>
            </a:r>
          </a:p>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Partner and family support</a:t>
            </a:r>
            <a:r>
              <a:rPr lang="en-US" sz="2000" dirty="0">
                <a:solidFill>
                  <a:srgbClr val="000000"/>
                </a:solidFill>
                <a:ea typeface="ＭＳ Ｐゴシック" pitchFamily="34" charset="-128"/>
              </a:rPr>
              <a:t>:</a:t>
            </a:r>
            <a:r>
              <a:rPr lang="en-US" sz="2000" b="1" dirty="0">
                <a:solidFill>
                  <a:srgbClr val="000000"/>
                </a:solidFill>
                <a:ea typeface="ＭＳ Ｐゴシック" pitchFamily="34" charset="-128"/>
              </a:rPr>
              <a:t> </a:t>
            </a:r>
            <a:r>
              <a:rPr lang="en-US" sz="2000" dirty="0">
                <a:solidFill>
                  <a:srgbClr val="000000"/>
                </a:solidFill>
                <a:ea typeface="ＭＳ Ｐゴシック" pitchFamily="34" charset="-128"/>
              </a:rPr>
              <a:t>partner reminding clients to take pills, </a:t>
            </a:r>
            <a:r>
              <a:rPr lang="en-US" sz="2000" dirty="0" err="1">
                <a:solidFill>
                  <a:srgbClr val="000000"/>
                </a:solidFill>
                <a:ea typeface="ＭＳ Ｐゴシック" pitchFamily="34" charset="-128"/>
              </a:rPr>
              <a:t>sero</a:t>
            </a:r>
            <a:r>
              <a:rPr lang="en-US" sz="2000" dirty="0">
                <a:solidFill>
                  <a:srgbClr val="000000"/>
                </a:solidFill>
                <a:ea typeface="ＭＳ Ｐゴシック" pitchFamily="34" charset="-128"/>
              </a:rPr>
              <a:t>-discordant couples taking pills at same time</a:t>
            </a:r>
          </a:p>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Continued high HIV risk perception </a:t>
            </a:r>
            <a:endParaRPr lang="en-US" sz="2000" dirty="0">
              <a:solidFill>
                <a:srgbClr val="000000"/>
              </a:solidFill>
              <a:ea typeface="ＭＳ Ｐゴシック" pitchFamily="34" charset="-128"/>
            </a:endParaRPr>
          </a:p>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Planning ahead </a:t>
            </a:r>
            <a:r>
              <a:rPr lang="en-US" sz="2000" dirty="0">
                <a:solidFill>
                  <a:srgbClr val="000000"/>
                </a:solidFill>
                <a:ea typeface="ＭＳ Ｐゴシック" pitchFamily="34" charset="-128"/>
              </a:rPr>
              <a:t>before travel</a:t>
            </a:r>
          </a:p>
          <a:p>
            <a:pPr marL="182880" indent="-182880">
              <a:lnSpc>
                <a:spcPct val="120000"/>
              </a:lnSpc>
              <a:spcBef>
                <a:spcPts val="0"/>
              </a:spcBef>
              <a:spcAft>
                <a:spcPts val="1200"/>
              </a:spcAft>
              <a:buFont typeface="Arial"/>
              <a:buChar char="•"/>
              <a:defRPr/>
            </a:pPr>
            <a:r>
              <a:rPr lang="en-US" sz="2000" b="1" dirty="0">
                <a:solidFill>
                  <a:srgbClr val="000000"/>
                </a:solidFill>
                <a:ea typeface="ＭＳ Ｐゴシック" pitchFamily="34" charset="-128"/>
              </a:rPr>
              <a:t>Positive client-provider interactions</a:t>
            </a:r>
            <a:endParaRPr lang="en-US" sz="2000" dirty="0">
              <a:solidFill>
                <a:srgbClr val="000000"/>
              </a:solidFill>
              <a:ea typeface="ＭＳ Ｐゴシック" pitchFamily="34" charset="-128"/>
            </a:endParaRPr>
          </a:p>
        </p:txBody>
      </p:sp>
      <p:sp>
        <p:nvSpPr>
          <p:cNvPr id="8" name="TextBox 7"/>
          <p:cNvSpPr txBox="1"/>
          <p:nvPr/>
        </p:nvSpPr>
        <p:spPr>
          <a:xfrm>
            <a:off x="1819275" y="1319807"/>
            <a:ext cx="5505450" cy="646331"/>
          </a:xfrm>
          <a:prstGeom prst="rect">
            <a:avLst/>
          </a:prstGeom>
          <a:noFill/>
        </p:spPr>
        <p:txBody>
          <a:bodyPr wrap="square" rtlCol="0">
            <a:spAutoFit/>
          </a:bodyPr>
          <a:lstStyle/>
          <a:p>
            <a:pPr algn="ctr"/>
            <a:r>
              <a:rPr lang="en-US" b="1" dirty="0"/>
              <a:t>What </a:t>
            </a:r>
            <a:r>
              <a:rPr lang="en-US" b="1" u="sng" dirty="0"/>
              <a:t>helps</a:t>
            </a:r>
            <a:r>
              <a:rPr lang="en-US" b="1" dirty="0"/>
              <a:t> clients in taking their pills daily and returning on time for appointments?</a:t>
            </a:r>
          </a:p>
        </p:txBody>
      </p:sp>
      <p:sp>
        <p:nvSpPr>
          <p:cNvPr id="13" name="Callout: Line with Border and Accent Bar 12">
            <a:extLst>
              <a:ext uri="{FF2B5EF4-FFF2-40B4-BE49-F238E27FC236}">
                <a16:creationId xmlns="" xmlns:a16="http://schemas.microsoft.com/office/drawing/2014/main" id="{D3CEA783-DAEE-43C7-B097-102B69F48E42}"/>
              </a:ext>
            </a:extLst>
          </p:cNvPr>
          <p:cNvSpPr/>
          <p:nvPr/>
        </p:nvSpPr>
        <p:spPr>
          <a:xfrm>
            <a:off x="6019800" y="2590800"/>
            <a:ext cx="2819400" cy="1828800"/>
          </a:xfrm>
          <a:prstGeom prst="accentBorderCallout1">
            <a:avLst>
              <a:gd name="adj1" fmla="val 18750"/>
              <a:gd name="adj2" fmla="val -3442"/>
              <a:gd name="adj3" fmla="val 1111"/>
              <a:gd name="adj4" fmla="val -34612"/>
            </a:avLst>
          </a:prstGeom>
          <a:solidFill>
            <a:schemeClr val="accent3">
              <a:lumMod val="5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 keep my </a:t>
            </a:r>
            <a:r>
              <a:rPr lang="en-US" b="1" dirty="0" err="1"/>
              <a:t>PrEP</a:t>
            </a:r>
            <a:r>
              <a:rPr lang="en-US" b="1" dirty="0"/>
              <a:t> where I keep my family planning pills, I take them together at the same time everyday”</a:t>
            </a:r>
          </a:p>
          <a:p>
            <a:pPr algn="ctr"/>
            <a:endParaRPr lang="en-US" sz="600" b="1" dirty="0"/>
          </a:p>
          <a:p>
            <a:pPr algn="ctr"/>
            <a:r>
              <a:rPr lang="en-US" sz="1600" b="1" dirty="0"/>
              <a:t> </a:t>
            </a:r>
            <a:r>
              <a:rPr lang="en-US" sz="1600" i="1" dirty="0"/>
              <a:t>– Female, 36 year old whose partner engages sex workers</a:t>
            </a:r>
          </a:p>
        </p:txBody>
      </p:sp>
      <p:sp>
        <p:nvSpPr>
          <p:cNvPr id="14" name="Callout: Line with Border and Accent Bar 13">
            <a:extLst>
              <a:ext uri="{FF2B5EF4-FFF2-40B4-BE49-F238E27FC236}">
                <a16:creationId xmlns="" xmlns:a16="http://schemas.microsoft.com/office/drawing/2014/main" id="{6966598F-10C5-4C42-B297-9C4CBC155267}"/>
              </a:ext>
            </a:extLst>
          </p:cNvPr>
          <p:cNvSpPr/>
          <p:nvPr/>
        </p:nvSpPr>
        <p:spPr>
          <a:xfrm>
            <a:off x="6019800" y="4533900"/>
            <a:ext cx="2819400" cy="1957595"/>
          </a:xfrm>
          <a:prstGeom prst="accentBorderCallout1">
            <a:avLst>
              <a:gd name="adj1" fmla="val 18750"/>
              <a:gd name="adj2" fmla="val -3442"/>
              <a:gd name="adj3" fmla="val 10259"/>
              <a:gd name="adj4" fmla="val -45137"/>
            </a:avLst>
          </a:prstGeom>
          <a:solidFill>
            <a:schemeClr val="accent3">
              <a:lumMod val="50000"/>
            </a:schemeClr>
          </a:solidFill>
          <a:ln w="635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 take my </a:t>
            </a:r>
            <a:r>
              <a:rPr lang="en-US" b="1" dirty="0" err="1"/>
              <a:t>PrEP</a:t>
            </a:r>
            <a:r>
              <a:rPr lang="en-US" b="1" dirty="0"/>
              <a:t> the same time she takes her ARVs, we remind each other when it is time to take them. ” </a:t>
            </a:r>
          </a:p>
          <a:p>
            <a:pPr algn="ctr"/>
            <a:endParaRPr lang="en-US" sz="600" b="1" i="1" dirty="0"/>
          </a:p>
          <a:p>
            <a:pPr algn="ctr"/>
            <a:r>
              <a:rPr lang="en-US" sz="1600" i="1" dirty="0"/>
              <a:t>– Male, 43 year old with 5 wives, 1 is HIV positive</a:t>
            </a:r>
          </a:p>
        </p:txBody>
      </p:sp>
    </p:spTree>
    <p:extLst>
      <p:ext uri="{BB962C8B-B14F-4D97-AF65-F5344CB8AC3E}">
        <p14:creationId xmlns:p14="http://schemas.microsoft.com/office/powerpoint/2010/main" val="191049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144000" cy="1066800"/>
          </a:xfrm>
        </p:spPr>
        <p:txBody>
          <a:bodyPr>
            <a:noAutofit/>
          </a:bodyPr>
          <a:lstStyle/>
          <a:p>
            <a:pPr algn="l"/>
            <a:r>
              <a:rPr lang="en-US" sz="2600" b="1" dirty="0">
                <a:solidFill>
                  <a:schemeClr val="bg1"/>
                </a:solidFill>
              </a:rPr>
              <a:t>Client </a:t>
            </a:r>
            <a:r>
              <a:rPr lang="en-US" sz="2600" b="1" dirty="0">
                <a:solidFill>
                  <a:prstClr val="white"/>
                </a:solidFill>
              </a:rPr>
              <a:t>Experience  </a:t>
            </a:r>
            <a:r>
              <a:rPr lang="en-US" sz="2600" b="1" dirty="0">
                <a:solidFill>
                  <a:schemeClr val="bg1"/>
                </a:solidFill>
              </a:rPr>
              <a:t>|  </a:t>
            </a:r>
            <a:r>
              <a:rPr lang="en-US" sz="2600" dirty="0">
                <a:solidFill>
                  <a:schemeClr val="bg1"/>
                </a:solidFill>
              </a:rPr>
              <a:t>Client questions and concerns</a:t>
            </a:r>
          </a:p>
        </p:txBody>
      </p:sp>
      <p:sp>
        <p:nvSpPr>
          <p:cNvPr id="12" name="Content Placeholder 2">
            <a:extLst>
              <a:ext uri="{FF2B5EF4-FFF2-40B4-BE49-F238E27FC236}">
                <a16:creationId xmlns="" xmlns:a16="http://schemas.microsoft.com/office/drawing/2014/main" id="{6DC1FCC1-54DD-4F6E-AC37-3CA6144C8641}"/>
              </a:ext>
            </a:extLst>
          </p:cNvPr>
          <p:cNvSpPr txBox="1">
            <a:spLocks/>
          </p:cNvSpPr>
          <p:nvPr/>
        </p:nvSpPr>
        <p:spPr>
          <a:xfrm>
            <a:off x="171450" y="1828800"/>
            <a:ext cx="5848350" cy="4687669"/>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Long-term use: </a:t>
            </a:r>
            <a:r>
              <a:rPr lang="en-US" sz="1800" dirty="0">
                <a:solidFill>
                  <a:srgbClr val="000000"/>
                </a:solidFill>
                <a:ea typeface="ＭＳ Ｐゴシック" pitchFamily="34" charset="-128"/>
              </a:rPr>
              <a:t>How long can/should a client remain</a:t>
            </a:r>
            <a:br>
              <a:rPr lang="en-US" sz="1800" dirty="0">
                <a:solidFill>
                  <a:srgbClr val="000000"/>
                </a:solidFill>
                <a:ea typeface="ＭＳ Ｐゴシック" pitchFamily="34" charset="-128"/>
              </a:rPr>
            </a:br>
            <a:r>
              <a:rPr lang="en-US" sz="1800" dirty="0">
                <a:solidFill>
                  <a:srgbClr val="000000"/>
                </a:solidFill>
                <a:ea typeface="ＭＳ Ｐゴシック" pitchFamily="34" charset="-128"/>
              </a:rPr>
              <a:t> on </a:t>
            </a:r>
            <a:r>
              <a:rPr lang="en-US" sz="1800" dirty="0" err="1">
                <a:solidFill>
                  <a:srgbClr val="000000"/>
                </a:solidFill>
                <a:ea typeface="ＭＳ Ｐゴシック" pitchFamily="34" charset="-128"/>
              </a:rPr>
              <a:t>PrEP</a:t>
            </a:r>
            <a:r>
              <a:rPr lang="en-US" sz="1800" dirty="0">
                <a:solidFill>
                  <a:srgbClr val="000000"/>
                </a:solidFill>
                <a:ea typeface="ＭＳ Ｐゴシック" pitchFamily="34" charset="-128"/>
              </a:rPr>
              <a:t>?</a:t>
            </a:r>
          </a:p>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Other medications: </a:t>
            </a:r>
            <a:r>
              <a:rPr lang="en-US" sz="1800" dirty="0">
                <a:solidFill>
                  <a:srgbClr val="000000"/>
                </a:solidFill>
                <a:ea typeface="ＭＳ Ｐゴシック" pitchFamily="34" charset="-128"/>
              </a:rPr>
              <a:t>Is it safe to take </a:t>
            </a:r>
            <a:r>
              <a:rPr lang="en-US" sz="1800" dirty="0" err="1">
                <a:solidFill>
                  <a:srgbClr val="000000"/>
                </a:solidFill>
                <a:ea typeface="ＭＳ Ｐゴシック" pitchFamily="34" charset="-128"/>
              </a:rPr>
              <a:t>PrEP</a:t>
            </a:r>
            <a:r>
              <a:rPr lang="en-US" sz="1800" dirty="0">
                <a:solidFill>
                  <a:srgbClr val="000000"/>
                </a:solidFill>
                <a:ea typeface="ＭＳ Ｐゴシック" pitchFamily="34" charset="-128"/>
              </a:rPr>
              <a:t> and birth control, STI treatment, or other drugs at the same time?</a:t>
            </a:r>
          </a:p>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Other prevention methods: </a:t>
            </a:r>
            <a:r>
              <a:rPr lang="en-US" sz="1800" dirty="0">
                <a:solidFill>
                  <a:srgbClr val="000000"/>
                </a:solidFill>
                <a:ea typeface="ＭＳ Ｐゴシック" pitchFamily="34" charset="-128"/>
              </a:rPr>
              <a:t>Is it still recommended to use condoms or other forms of prevention along with </a:t>
            </a:r>
            <a:r>
              <a:rPr lang="en-US" sz="1800" dirty="0" err="1">
                <a:solidFill>
                  <a:srgbClr val="000000"/>
                </a:solidFill>
                <a:ea typeface="ＭＳ Ｐゴシック" pitchFamily="34" charset="-128"/>
              </a:rPr>
              <a:t>PrEP</a:t>
            </a:r>
            <a:r>
              <a:rPr lang="en-US" sz="1800" dirty="0">
                <a:solidFill>
                  <a:srgbClr val="000000"/>
                </a:solidFill>
                <a:ea typeface="ＭＳ Ｐゴシック" pitchFamily="34" charset="-128"/>
              </a:rPr>
              <a:t>?</a:t>
            </a:r>
          </a:p>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Response to missed pills: </a:t>
            </a:r>
            <a:r>
              <a:rPr lang="en-US" sz="1800" dirty="0">
                <a:solidFill>
                  <a:srgbClr val="000000"/>
                </a:solidFill>
                <a:ea typeface="ＭＳ Ｐゴシック" pitchFamily="34" charset="-128"/>
              </a:rPr>
              <a:t>What should a client do if they miss one or two pills in order to ensure that they are fully protected?</a:t>
            </a:r>
          </a:p>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Program sustainability: </a:t>
            </a:r>
            <a:r>
              <a:rPr lang="en-US" sz="1800" dirty="0">
                <a:solidFill>
                  <a:srgbClr val="000000"/>
                </a:solidFill>
                <a:ea typeface="ＭＳ Ｐゴシック" pitchFamily="34" charset="-128"/>
              </a:rPr>
              <a:t>Will </a:t>
            </a:r>
            <a:r>
              <a:rPr lang="en-US" sz="1800" dirty="0" err="1">
                <a:solidFill>
                  <a:srgbClr val="000000"/>
                </a:solidFill>
                <a:ea typeface="ＭＳ Ｐゴシック" pitchFamily="34" charset="-128"/>
              </a:rPr>
              <a:t>PrEP</a:t>
            </a:r>
            <a:r>
              <a:rPr lang="en-US" sz="1800" dirty="0">
                <a:solidFill>
                  <a:srgbClr val="000000"/>
                </a:solidFill>
                <a:ea typeface="ＭＳ Ｐゴシック" pitchFamily="34" charset="-128"/>
              </a:rPr>
              <a:t> programs be sustained in the long-term?</a:t>
            </a:r>
          </a:p>
          <a:p>
            <a:pPr>
              <a:lnSpc>
                <a:spcPct val="120000"/>
              </a:lnSpc>
              <a:spcBef>
                <a:spcPts val="600"/>
              </a:spcBef>
              <a:buFont typeface="Calibri" panose="020F0502020204030204" pitchFamily="34" charset="0"/>
              <a:buChar char="?"/>
              <a:defRPr/>
            </a:pPr>
            <a:r>
              <a:rPr lang="en-US" sz="1800" b="1" dirty="0">
                <a:solidFill>
                  <a:srgbClr val="000000"/>
                </a:solidFill>
                <a:ea typeface="ＭＳ Ｐゴシック" pitchFamily="34" charset="-128"/>
              </a:rPr>
              <a:t>Effectiveness: </a:t>
            </a:r>
            <a:r>
              <a:rPr lang="en-US" sz="1800" dirty="0">
                <a:solidFill>
                  <a:srgbClr val="000000"/>
                </a:solidFill>
                <a:ea typeface="ＭＳ Ｐゴシック" pitchFamily="34" charset="-128"/>
              </a:rPr>
              <a:t>How effective is </a:t>
            </a:r>
            <a:r>
              <a:rPr lang="en-US" sz="1800" dirty="0" err="1">
                <a:solidFill>
                  <a:srgbClr val="000000"/>
                </a:solidFill>
                <a:ea typeface="ＭＳ Ｐゴシック" pitchFamily="34" charset="-128"/>
              </a:rPr>
              <a:t>PrEP</a:t>
            </a:r>
            <a:r>
              <a:rPr lang="en-US" sz="1800" dirty="0">
                <a:solidFill>
                  <a:srgbClr val="000000"/>
                </a:solidFill>
                <a:ea typeface="ＭＳ Ｐゴシック" pitchFamily="34" charset="-128"/>
              </a:rPr>
              <a:t>? </a:t>
            </a:r>
          </a:p>
        </p:txBody>
      </p:sp>
      <p:sp>
        <p:nvSpPr>
          <p:cNvPr id="13" name="TextBox 12">
            <a:extLst>
              <a:ext uri="{FF2B5EF4-FFF2-40B4-BE49-F238E27FC236}">
                <a16:creationId xmlns="" xmlns:a16="http://schemas.microsoft.com/office/drawing/2014/main" id="{0612DC22-79FF-42D0-BF83-9E94908BEDB1}"/>
              </a:ext>
            </a:extLst>
          </p:cNvPr>
          <p:cNvSpPr txBox="1"/>
          <p:nvPr/>
        </p:nvSpPr>
        <p:spPr>
          <a:xfrm>
            <a:off x="76200" y="1219200"/>
            <a:ext cx="8915400" cy="400110"/>
          </a:xfrm>
          <a:prstGeom prst="rect">
            <a:avLst/>
          </a:prstGeom>
          <a:noFill/>
        </p:spPr>
        <p:txBody>
          <a:bodyPr wrap="square" rtlCol="0">
            <a:spAutoFit/>
          </a:bodyPr>
          <a:lstStyle/>
          <a:p>
            <a:r>
              <a:rPr lang="en-US" sz="2000" b="1" dirty="0"/>
              <a:t>Questions frequently asked by clients upon starting PrEP</a:t>
            </a:r>
          </a:p>
        </p:txBody>
      </p:sp>
      <p:sp>
        <p:nvSpPr>
          <p:cNvPr id="14" name="Callout: Line with Border and Accent Bar 13">
            <a:extLst>
              <a:ext uri="{FF2B5EF4-FFF2-40B4-BE49-F238E27FC236}">
                <a16:creationId xmlns="" xmlns:a16="http://schemas.microsoft.com/office/drawing/2014/main" id="{4179DF3C-91F7-47FF-9D2A-10DF35EBC0F9}"/>
              </a:ext>
            </a:extLst>
          </p:cNvPr>
          <p:cNvSpPr/>
          <p:nvPr/>
        </p:nvSpPr>
        <p:spPr>
          <a:xfrm>
            <a:off x="6705600" y="2362200"/>
            <a:ext cx="2133600" cy="3124200"/>
          </a:xfrm>
          <a:prstGeom prst="accentBorderCallout1">
            <a:avLst>
              <a:gd name="adj1" fmla="val 18750"/>
              <a:gd name="adj2" fmla="val -3442"/>
              <a:gd name="adj3" fmla="val 45050"/>
              <a:gd name="adj4" fmla="val -44981"/>
            </a:avLst>
          </a:prstGeom>
          <a:solidFill>
            <a:schemeClr val="accent6">
              <a:lumMod val="50000"/>
            </a:schemeClr>
          </a:solid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“Now that I am taking these pills, do I need to continue using condoms or can I stop” </a:t>
            </a:r>
          </a:p>
          <a:p>
            <a:pPr algn="ctr"/>
            <a:endParaRPr lang="en-US" sz="600" dirty="0"/>
          </a:p>
          <a:p>
            <a:pPr algn="ctr"/>
            <a:r>
              <a:rPr lang="en-US" i="1" dirty="0"/>
              <a:t>– Male, 69 in </a:t>
            </a:r>
            <a:r>
              <a:rPr lang="en-US" i="1" dirty="0" err="1"/>
              <a:t>sero</a:t>
            </a:r>
            <a:r>
              <a:rPr lang="en-US" i="1" dirty="0"/>
              <a:t>-discordant partnership</a:t>
            </a:r>
          </a:p>
        </p:txBody>
      </p:sp>
    </p:spTree>
    <p:extLst>
      <p:ext uri="{BB962C8B-B14F-4D97-AF65-F5344CB8AC3E}">
        <p14:creationId xmlns:p14="http://schemas.microsoft.com/office/powerpoint/2010/main" val="3295405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067800" cy="1066800"/>
          </a:xfrm>
        </p:spPr>
        <p:txBody>
          <a:bodyPr>
            <a:noAutofit/>
          </a:bodyPr>
          <a:lstStyle/>
          <a:p>
            <a:pPr algn="l"/>
            <a:r>
              <a:rPr lang="en-US" sz="2600" b="1" dirty="0">
                <a:solidFill>
                  <a:schemeClr val="bg1"/>
                </a:solidFill>
              </a:rPr>
              <a:t>Client </a:t>
            </a:r>
            <a:r>
              <a:rPr lang="en-US" sz="2600" b="1" dirty="0">
                <a:solidFill>
                  <a:prstClr val="white"/>
                </a:solidFill>
              </a:rPr>
              <a:t>Experience  </a:t>
            </a:r>
            <a:r>
              <a:rPr lang="en-US" sz="2600" b="1" dirty="0">
                <a:solidFill>
                  <a:schemeClr val="bg1"/>
                </a:solidFill>
              </a:rPr>
              <a:t>|  </a:t>
            </a:r>
            <a:r>
              <a:rPr lang="en-US" sz="2600" dirty="0">
                <a:solidFill>
                  <a:schemeClr val="bg1"/>
                </a:solidFill>
              </a:rPr>
              <a:t>Community misconceptions about PrEP</a:t>
            </a:r>
          </a:p>
        </p:txBody>
      </p:sp>
      <p:sp>
        <p:nvSpPr>
          <p:cNvPr id="6" name="Content Placeholder 2"/>
          <p:cNvSpPr txBox="1">
            <a:spLocks/>
          </p:cNvSpPr>
          <p:nvPr/>
        </p:nvSpPr>
        <p:spPr>
          <a:xfrm>
            <a:off x="152400" y="2209800"/>
            <a:ext cx="4038600" cy="4495800"/>
          </a:xfrm>
          <a:prstGeom prst="rect">
            <a:avLst/>
          </a:prstGeom>
          <a:no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lnSpc>
                <a:spcPct val="120000"/>
              </a:lnSpc>
              <a:spcBef>
                <a:spcPts val="0"/>
              </a:spcBef>
              <a:spcAft>
                <a:spcPts val="1200"/>
              </a:spcAft>
              <a:buFont typeface="Arial"/>
              <a:buChar char="•"/>
              <a:defRPr/>
            </a:pPr>
            <a:r>
              <a:rPr lang="en-US" sz="2000" dirty="0">
                <a:solidFill>
                  <a:srgbClr val="000000"/>
                </a:solidFill>
                <a:ea typeface="ＭＳ Ｐゴシック" pitchFamily="34" charset="-128"/>
              </a:rPr>
              <a:t>PrEP is only available to or should only be used by women. </a:t>
            </a:r>
          </a:p>
          <a:p>
            <a:pPr marL="182880" indent="-182880">
              <a:lnSpc>
                <a:spcPct val="120000"/>
              </a:lnSpc>
              <a:spcBef>
                <a:spcPts val="0"/>
              </a:spcBef>
              <a:spcAft>
                <a:spcPts val="1200"/>
              </a:spcAft>
              <a:buFont typeface="Arial"/>
              <a:buChar char="•"/>
              <a:defRPr/>
            </a:pPr>
            <a:r>
              <a:rPr lang="en-US" sz="2000" dirty="0">
                <a:solidFill>
                  <a:srgbClr val="000000"/>
                </a:solidFill>
                <a:ea typeface="ＭＳ Ｐゴシック" pitchFamily="34" charset="-128"/>
              </a:rPr>
              <a:t>Current PrEP programs are part of a trial and clients are being experimented on.</a:t>
            </a:r>
          </a:p>
          <a:p>
            <a:pPr marL="182880" indent="-182880">
              <a:lnSpc>
                <a:spcPct val="120000"/>
              </a:lnSpc>
              <a:spcBef>
                <a:spcPts val="0"/>
              </a:spcBef>
              <a:spcAft>
                <a:spcPts val="1200"/>
              </a:spcAft>
              <a:buFont typeface="Arial"/>
              <a:buChar char="•"/>
              <a:defRPr/>
            </a:pPr>
            <a:r>
              <a:rPr lang="en-US" sz="2000" dirty="0">
                <a:solidFill>
                  <a:srgbClr val="000000"/>
                </a:solidFill>
                <a:ea typeface="ＭＳ Ｐゴシック" pitchFamily="34" charset="-128"/>
              </a:rPr>
              <a:t>PrEP can make you sick or diminish your immune system to make you more susceptible in the future. </a:t>
            </a:r>
          </a:p>
          <a:p>
            <a:pPr marL="182880" indent="-182880">
              <a:lnSpc>
                <a:spcPct val="120000"/>
              </a:lnSpc>
              <a:spcBef>
                <a:spcPts val="0"/>
              </a:spcBef>
              <a:spcAft>
                <a:spcPts val="1200"/>
              </a:spcAft>
              <a:buFont typeface="Arial"/>
              <a:buChar char="•"/>
              <a:defRPr/>
            </a:pPr>
            <a:r>
              <a:rPr lang="en-US" sz="2000" dirty="0">
                <a:solidFill>
                  <a:srgbClr val="000000"/>
                </a:solidFill>
                <a:ea typeface="ＭＳ Ｐゴシック" pitchFamily="34" charset="-128"/>
              </a:rPr>
              <a:t>Taking </a:t>
            </a:r>
            <a:r>
              <a:rPr lang="en-US" sz="2000" dirty="0" err="1">
                <a:solidFill>
                  <a:srgbClr val="000000"/>
                </a:solidFill>
                <a:ea typeface="ＭＳ Ｐゴシック" pitchFamily="34" charset="-128"/>
              </a:rPr>
              <a:t>PrEP</a:t>
            </a:r>
            <a:r>
              <a:rPr lang="en-US" sz="2000" dirty="0">
                <a:solidFill>
                  <a:srgbClr val="000000"/>
                </a:solidFill>
                <a:ea typeface="ＭＳ Ｐゴシック" pitchFamily="34" charset="-128"/>
              </a:rPr>
              <a:t> will make HIV detectable in your blood.</a:t>
            </a:r>
          </a:p>
        </p:txBody>
      </p:sp>
      <p:sp>
        <p:nvSpPr>
          <p:cNvPr id="8" name="TextBox 7"/>
          <p:cNvSpPr txBox="1"/>
          <p:nvPr/>
        </p:nvSpPr>
        <p:spPr>
          <a:xfrm>
            <a:off x="76200" y="1219200"/>
            <a:ext cx="9144000" cy="707886"/>
          </a:xfrm>
          <a:prstGeom prst="rect">
            <a:avLst/>
          </a:prstGeom>
          <a:noFill/>
        </p:spPr>
        <p:txBody>
          <a:bodyPr wrap="square" rtlCol="0">
            <a:spAutoFit/>
          </a:bodyPr>
          <a:lstStyle/>
          <a:p>
            <a:r>
              <a:rPr lang="en-US" sz="2000" b="1" dirty="0"/>
              <a:t>Misconceptions about PrEP from clients and within their communities were discussed in interviews</a:t>
            </a:r>
          </a:p>
        </p:txBody>
      </p:sp>
      <p:sp>
        <p:nvSpPr>
          <p:cNvPr id="3" name="Callout: Line with Border and Accent Bar 2">
            <a:extLst>
              <a:ext uri="{FF2B5EF4-FFF2-40B4-BE49-F238E27FC236}">
                <a16:creationId xmlns="" xmlns:a16="http://schemas.microsoft.com/office/drawing/2014/main" id="{DBD9A99A-9A7E-47D2-83A0-CE3E61E77CE7}"/>
              </a:ext>
            </a:extLst>
          </p:cNvPr>
          <p:cNvSpPr/>
          <p:nvPr/>
        </p:nvSpPr>
        <p:spPr>
          <a:xfrm>
            <a:off x="5334000" y="2209800"/>
            <a:ext cx="3505200" cy="1600200"/>
          </a:xfrm>
          <a:prstGeom prst="accentBorderCallout1">
            <a:avLst>
              <a:gd name="adj1" fmla="val 18750"/>
              <a:gd name="adj2" fmla="val -3442"/>
              <a:gd name="adj3" fmla="val 17981"/>
              <a:gd name="adj4" fmla="val -35328"/>
            </a:avLst>
          </a:prstGeom>
          <a:solidFill>
            <a:schemeClr val="accent1">
              <a:lumMod val="75000"/>
            </a:schemeClr>
          </a:solidFill>
          <a:ln w="6350">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 heard that </a:t>
            </a:r>
            <a:r>
              <a:rPr lang="en-US" b="1" dirty="0" err="1"/>
              <a:t>PrEP</a:t>
            </a:r>
            <a:r>
              <a:rPr lang="en-US" b="1" dirty="0"/>
              <a:t> is to be taken by us women without HIV to prevent HIV…” </a:t>
            </a:r>
          </a:p>
          <a:p>
            <a:pPr algn="ctr"/>
            <a:endParaRPr lang="en-US" sz="600" dirty="0"/>
          </a:p>
          <a:p>
            <a:pPr algn="ctr"/>
            <a:r>
              <a:rPr lang="en-US" i="1" dirty="0"/>
              <a:t>– Female, 31 in </a:t>
            </a:r>
            <a:r>
              <a:rPr lang="en-US" i="1" dirty="0" err="1"/>
              <a:t>sero</a:t>
            </a:r>
            <a:r>
              <a:rPr lang="en-US" i="1" dirty="0"/>
              <a:t>-discordant partnership</a:t>
            </a:r>
          </a:p>
        </p:txBody>
      </p:sp>
      <p:sp>
        <p:nvSpPr>
          <p:cNvPr id="11" name="Callout: Line with Border and Accent Bar 10">
            <a:extLst>
              <a:ext uri="{FF2B5EF4-FFF2-40B4-BE49-F238E27FC236}">
                <a16:creationId xmlns="" xmlns:a16="http://schemas.microsoft.com/office/drawing/2014/main" id="{D737206F-4C5F-4A69-B3B6-8051E6104F76}"/>
              </a:ext>
            </a:extLst>
          </p:cNvPr>
          <p:cNvSpPr/>
          <p:nvPr/>
        </p:nvSpPr>
        <p:spPr>
          <a:xfrm>
            <a:off x="5321300" y="4572000"/>
            <a:ext cx="3505200" cy="1600200"/>
          </a:xfrm>
          <a:prstGeom prst="accentBorderCallout1">
            <a:avLst>
              <a:gd name="adj1" fmla="val 18750"/>
              <a:gd name="adj2" fmla="val -3442"/>
              <a:gd name="adj3" fmla="val 1676"/>
              <a:gd name="adj4" fmla="val -31862"/>
            </a:avLst>
          </a:prstGeom>
          <a:solidFill>
            <a:schemeClr val="accent1">
              <a:lumMod val="75000"/>
            </a:schemeClr>
          </a:solidFill>
          <a:ln w="6350">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“At work I heard that taking </a:t>
            </a:r>
            <a:r>
              <a:rPr lang="en-US" b="1" dirty="0" err="1"/>
              <a:t>PrEP</a:t>
            </a:r>
            <a:r>
              <a:rPr lang="en-US" b="1" dirty="0"/>
              <a:t> every day will destroy my  immune system so I am no longer sure” </a:t>
            </a:r>
          </a:p>
          <a:p>
            <a:pPr algn="ctr"/>
            <a:endParaRPr lang="en-US" sz="600" dirty="0"/>
          </a:p>
          <a:p>
            <a:pPr algn="ctr"/>
            <a:r>
              <a:rPr lang="en-US" i="1" dirty="0"/>
              <a:t>– Female, 33 with partner of unknown status</a:t>
            </a:r>
          </a:p>
        </p:txBody>
      </p:sp>
    </p:spTree>
    <p:extLst>
      <p:ext uri="{BB962C8B-B14F-4D97-AF65-F5344CB8AC3E}">
        <p14:creationId xmlns:p14="http://schemas.microsoft.com/office/powerpoint/2010/main" val="608842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600" b="1" dirty="0">
                <a:solidFill>
                  <a:prstClr val="white"/>
                </a:solidFill>
              </a:rPr>
              <a:t>Key lessons and conclusions</a:t>
            </a:r>
            <a:endParaRPr lang="en-US" sz="28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4764" y="1447800"/>
            <a:ext cx="815690" cy="1077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1600200" y="1295400"/>
            <a:ext cx="7239000" cy="1631216"/>
          </a:xfrm>
          <a:prstGeom prst="rect">
            <a:avLst/>
          </a:prstGeom>
        </p:spPr>
        <p:txBody>
          <a:bodyPr wrap="square">
            <a:spAutoFit/>
          </a:bodyPr>
          <a:lstStyle/>
          <a:p>
            <a:r>
              <a:rPr lang="en-US" sz="2000" dirty="0"/>
              <a:t>Risk perception is a key driver of PrEP uptake and continuation. Health workers can help clients understand their risk of HIV </a:t>
            </a:r>
            <a:r>
              <a:rPr lang="en-US" sz="2000" dirty="0" smtClean="0"/>
              <a:t>infection - Informational </a:t>
            </a:r>
            <a:r>
              <a:rPr lang="en-US" sz="2000" dirty="0"/>
              <a:t>meetings, spokespeople, and outreach materials could help increase the number of clients seeking advice from health workers</a:t>
            </a:r>
          </a:p>
        </p:txBody>
      </p:sp>
      <p:sp>
        <p:nvSpPr>
          <p:cNvPr id="9" name="Rectangle 8"/>
          <p:cNvSpPr/>
          <p:nvPr/>
        </p:nvSpPr>
        <p:spPr>
          <a:xfrm>
            <a:off x="1600200" y="2667000"/>
            <a:ext cx="7356942" cy="1323439"/>
          </a:xfrm>
          <a:prstGeom prst="rect">
            <a:avLst/>
          </a:prstGeom>
        </p:spPr>
        <p:txBody>
          <a:bodyPr wrap="square">
            <a:spAutoFit/>
          </a:bodyPr>
          <a:lstStyle/>
          <a:p>
            <a:endParaRPr lang="en-US" sz="2000" dirty="0" smtClean="0"/>
          </a:p>
          <a:p>
            <a:r>
              <a:rPr lang="en-US" sz="2000" dirty="0" smtClean="0"/>
              <a:t>Partner </a:t>
            </a:r>
            <a:r>
              <a:rPr lang="en-US" sz="2000" dirty="0"/>
              <a:t>and family support is important to PrEP uptake and continuation. Health workers should be prepared to counsel clients on issues of disclosure.</a:t>
            </a:r>
          </a:p>
        </p:txBody>
      </p:sp>
      <p:sp>
        <p:nvSpPr>
          <p:cNvPr id="11" name="Rectangle 10"/>
          <p:cNvSpPr/>
          <p:nvPr/>
        </p:nvSpPr>
        <p:spPr>
          <a:xfrm>
            <a:off x="1598221" y="4044765"/>
            <a:ext cx="7358921" cy="1015663"/>
          </a:xfrm>
          <a:prstGeom prst="rect">
            <a:avLst/>
          </a:prstGeom>
        </p:spPr>
        <p:txBody>
          <a:bodyPr wrap="square">
            <a:spAutoFit/>
          </a:bodyPr>
          <a:lstStyle/>
          <a:p>
            <a:endParaRPr lang="en-US" sz="2000" dirty="0" smtClean="0"/>
          </a:p>
          <a:p>
            <a:r>
              <a:rPr lang="en-US" sz="2000" dirty="0" err="1" smtClean="0"/>
              <a:t>PrEP</a:t>
            </a:r>
            <a:r>
              <a:rPr lang="en-US" sz="2000" dirty="0" smtClean="0"/>
              <a:t> </a:t>
            </a:r>
            <a:r>
              <a:rPr lang="en-US" sz="2000" dirty="0"/>
              <a:t>is not for life for most people and it should be used in combination with other HIV prevention methods.</a:t>
            </a:r>
          </a:p>
        </p:txBody>
      </p:sp>
      <p:sp>
        <p:nvSpPr>
          <p:cNvPr id="13" name="Rectangle 12"/>
          <p:cNvSpPr/>
          <p:nvPr/>
        </p:nvSpPr>
        <p:spPr>
          <a:xfrm>
            <a:off x="1600200" y="5257800"/>
            <a:ext cx="7543800" cy="1384995"/>
          </a:xfrm>
          <a:prstGeom prst="rect">
            <a:avLst/>
          </a:prstGeom>
        </p:spPr>
        <p:txBody>
          <a:bodyPr wrap="square">
            <a:spAutoFit/>
          </a:bodyPr>
          <a:lstStyle/>
          <a:p>
            <a:r>
              <a:rPr lang="en-US" sz="2000" dirty="0"/>
              <a:t>Thus far, findings from this demonstration project have informed:</a:t>
            </a:r>
          </a:p>
          <a:p>
            <a:pPr marL="342900" indent="-342900">
              <a:buFont typeface="Calibri" panose="020F0502020204030204" pitchFamily="34" charset="0"/>
              <a:buChar char="‒"/>
            </a:pPr>
            <a:r>
              <a:rPr lang="en-US" sz="1600" dirty="0"/>
              <a:t>Zimbabwe National PrEP Implementation Plan</a:t>
            </a:r>
          </a:p>
          <a:p>
            <a:pPr marL="342900" indent="-342900">
              <a:buFont typeface="Calibri" panose="020F0502020204030204" pitchFamily="34" charset="0"/>
              <a:buChar char="‒"/>
            </a:pPr>
            <a:r>
              <a:rPr lang="en-US" sz="1600" dirty="0"/>
              <a:t>Health Care Worker Training Manual</a:t>
            </a:r>
          </a:p>
          <a:p>
            <a:pPr marL="342900" indent="-342900">
              <a:buFont typeface="Calibri" panose="020F0502020204030204" pitchFamily="34" charset="0"/>
              <a:buChar char="‒"/>
            </a:pPr>
            <a:r>
              <a:rPr lang="en-US" sz="1600" dirty="0" err="1"/>
              <a:t>PrEP</a:t>
            </a:r>
            <a:r>
              <a:rPr lang="en-US" sz="1600" dirty="0"/>
              <a:t> music jingle for demand generation</a:t>
            </a:r>
          </a:p>
          <a:p>
            <a:pPr marL="342900" indent="-342900">
              <a:buFont typeface="Calibri" panose="020F0502020204030204" pitchFamily="34" charset="0"/>
              <a:buChar char="‒"/>
            </a:pPr>
            <a:r>
              <a:rPr lang="en-US" sz="1600" dirty="0"/>
              <a:t>HIV Prevention, Treatment and Care Communication Strategy</a:t>
            </a:r>
          </a:p>
        </p:txBody>
      </p:sp>
      <p:pic>
        <p:nvPicPr>
          <p:cNvPr id="12" name="Picture 11">
            <a:extLst>
              <a:ext uri="{FF2B5EF4-FFF2-40B4-BE49-F238E27FC236}">
                <a16:creationId xmlns="" xmlns:a16="http://schemas.microsoft.com/office/drawing/2014/main" id="{841C190F-A89A-4C39-A47A-31B4F5A2F32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187" y="3107854"/>
            <a:ext cx="711533" cy="711533"/>
          </a:xfrm>
          <a:prstGeom prst="rect">
            <a:avLst/>
          </a:prstGeom>
        </p:spPr>
      </p:pic>
      <p:pic>
        <p:nvPicPr>
          <p:cNvPr id="17" name="Picture 16">
            <a:extLst>
              <a:ext uri="{FF2B5EF4-FFF2-40B4-BE49-F238E27FC236}">
                <a16:creationId xmlns="" xmlns:a16="http://schemas.microsoft.com/office/drawing/2014/main" id="{F2CC0A8A-14A0-4939-B65C-396BA72E21F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0953" y="4631317"/>
            <a:ext cx="513758" cy="513758"/>
          </a:xfrm>
          <a:prstGeom prst="rect">
            <a:avLst/>
          </a:prstGeom>
        </p:spPr>
      </p:pic>
      <p:pic>
        <p:nvPicPr>
          <p:cNvPr id="19" name="Picture 18">
            <a:extLst>
              <a:ext uri="{FF2B5EF4-FFF2-40B4-BE49-F238E27FC236}">
                <a16:creationId xmlns="" xmlns:a16="http://schemas.microsoft.com/office/drawing/2014/main" id="{28404374-F8FD-4335-9871-DFDFD68AE22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7800" y="4275550"/>
            <a:ext cx="711534" cy="711534"/>
          </a:xfrm>
          <a:prstGeom prst="rect">
            <a:avLst/>
          </a:prstGeom>
        </p:spPr>
      </p:pic>
      <p:pic>
        <p:nvPicPr>
          <p:cNvPr id="21" name="Picture 20">
            <a:extLst>
              <a:ext uri="{FF2B5EF4-FFF2-40B4-BE49-F238E27FC236}">
                <a16:creationId xmlns="" xmlns:a16="http://schemas.microsoft.com/office/drawing/2014/main" id="{56E597EC-7AB7-425F-A585-65016CA903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3492" y="5487443"/>
            <a:ext cx="925708" cy="925708"/>
          </a:xfrm>
          <a:prstGeom prst="rect">
            <a:avLst/>
          </a:prstGeom>
        </p:spPr>
      </p:pic>
    </p:spTree>
    <p:extLst>
      <p:ext uri="{BB962C8B-B14F-4D97-AF65-F5344CB8AC3E}">
        <p14:creationId xmlns:p14="http://schemas.microsoft.com/office/powerpoint/2010/main" val="2973120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400" y="12700"/>
            <a:ext cx="8229600" cy="1054100"/>
          </a:xfrm>
        </p:spPr>
        <p:txBody>
          <a:bodyPr>
            <a:noAutofit/>
          </a:bodyPr>
          <a:lstStyle/>
          <a:p>
            <a:pPr algn="l"/>
            <a:r>
              <a:rPr lang="en-US" sz="2600" b="1" dirty="0">
                <a:solidFill>
                  <a:schemeClr val="bg1"/>
                </a:solidFill>
              </a:rPr>
              <a:t>Acknowledgements</a:t>
            </a:r>
            <a:endParaRPr lang="en-US" sz="2600" dirty="0">
              <a:solidFill>
                <a:schemeClr val="bg1"/>
              </a:solidFill>
            </a:endParaRPr>
          </a:p>
        </p:txBody>
      </p:sp>
      <p:sp>
        <p:nvSpPr>
          <p:cNvPr id="7" name="Content Placeholder 2">
            <a:extLst>
              <a:ext uri="{FF2B5EF4-FFF2-40B4-BE49-F238E27FC236}">
                <a16:creationId xmlns="" xmlns:a16="http://schemas.microsoft.com/office/drawing/2014/main" id="{4A640978-8244-4D6C-9909-9BC47BC10245}"/>
              </a:ext>
            </a:extLst>
          </p:cNvPr>
          <p:cNvSpPr txBox="1">
            <a:spLocks/>
          </p:cNvSpPr>
          <p:nvPr/>
        </p:nvSpPr>
        <p:spPr>
          <a:xfrm>
            <a:off x="457200" y="1676400"/>
            <a:ext cx="8229600" cy="457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001838" lvl="4" indent="0">
              <a:spcBef>
                <a:spcPts val="600"/>
              </a:spcBef>
              <a:spcAft>
                <a:spcPts val="1200"/>
              </a:spcAft>
              <a:buNone/>
            </a:pPr>
            <a:r>
              <a:rPr lang="en-US" sz="1900" dirty="0"/>
              <a:t>The Zimbabwe Ministry of Health and Child Care and the Zimbabwe National Family Planning Council for support and collaboration in carrying out the evaluation</a:t>
            </a:r>
          </a:p>
          <a:p>
            <a:pPr marL="2001838" lvl="4" indent="0">
              <a:spcBef>
                <a:spcPts val="600"/>
              </a:spcBef>
              <a:spcAft>
                <a:spcPts val="1200"/>
              </a:spcAft>
              <a:buNone/>
            </a:pPr>
            <a:r>
              <a:rPr lang="en-US" sz="1900" dirty="0"/>
              <a:t>UKAID for funding support to the Demand-Driven Evaluations for Decisions (3DE) program and the Bill &amp; Melinda Gates Foundation for funding the HIV Prevention Market Manager (CHAI + AVAC) </a:t>
            </a:r>
            <a:endParaRPr lang="en-US" sz="1900" dirty="0">
              <a:solidFill>
                <a:srgbClr val="FF0000"/>
              </a:solidFill>
            </a:endParaRPr>
          </a:p>
          <a:p>
            <a:pPr marL="2001838" lvl="4" indent="0">
              <a:spcBef>
                <a:spcPts val="600"/>
              </a:spcBef>
              <a:spcAft>
                <a:spcPts val="1200"/>
              </a:spcAft>
              <a:buNone/>
            </a:pPr>
            <a:r>
              <a:rPr lang="en-US" sz="1900" dirty="0"/>
              <a:t>Study participants for sharing their time and invaluable perspectives</a:t>
            </a:r>
          </a:p>
          <a:p>
            <a:pPr marL="2001838" lvl="4" indent="0">
              <a:spcBef>
                <a:spcPts val="600"/>
              </a:spcBef>
              <a:spcAft>
                <a:spcPts val="1200"/>
              </a:spcAft>
              <a:buNone/>
            </a:pPr>
            <a:r>
              <a:rPr lang="en-US" sz="1900" dirty="0"/>
              <a:t>Data collectors and other CHAI Zimbabwe staff that provided coordination and logistical support to this work, in particular: Portia Mareke, Tinashe </a:t>
            </a:r>
            <a:r>
              <a:rPr lang="en-US" sz="1900" dirty="0" err="1"/>
              <a:t>Sabiti</a:t>
            </a:r>
            <a:r>
              <a:rPr lang="en-US" sz="1900" dirty="0"/>
              <a:t>, Euclidita Gurupira and Tatenda </a:t>
            </a:r>
            <a:r>
              <a:rPr lang="en-US" sz="1900" dirty="0" err="1"/>
              <a:t>Mudehwe</a:t>
            </a:r>
            <a:r>
              <a:rPr lang="en-US" sz="1900" dirty="0"/>
              <a:t>.</a:t>
            </a:r>
          </a:p>
        </p:txBody>
      </p:sp>
      <p:sp>
        <p:nvSpPr>
          <p:cNvPr id="8" name="Content Placeholder 2">
            <a:extLst>
              <a:ext uri="{FF2B5EF4-FFF2-40B4-BE49-F238E27FC236}">
                <a16:creationId xmlns="" xmlns:a16="http://schemas.microsoft.com/office/drawing/2014/main" id="{14D56D0D-B2BE-4771-9D4B-4BBBC035A931}"/>
              </a:ext>
            </a:extLst>
          </p:cNvPr>
          <p:cNvSpPr txBox="1">
            <a:spLocks/>
          </p:cNvSpPr>
          <p:nvPr/>
        </p:nvSpPr>
        <p:spPr>
          <a:xfrm>
            <a:off x="609600" y="6400800"/>
            <a:ext cx="8229600" cy="381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600"/>
              </a:spcAft>
              <a:buFont typeface="Arial" pitchFamily="34" charset="0"/>
              <a:buNone/>
            </a:pPr>
            <a:r>
              <a:rPr lang="en-US" sz="1800" i="1" dirty="0"/>
              <a:t>Presenter contact information: Makaita Gombe, </a:t>
            </a:r>
            <a:r>
              <a:rPr lang="en-US" sz="1800" i="1" dirty="0">
                <a:hlinkClick r:id="rId3"/>
              </a:rPr>
              <a:t>mgombe@clintonhealthaccess.org</a:t>
            </a:r>
            <a:r>
              <a:rPr lang="en-US" sz="1800" i="1" dirty="0"/>
              <a:t> </a:t>
            </a:r>
          </a:p>
        </p:txBody>
      </p:sp>
      <p:cxnSp>
        <p:nvCxnSpPr>
          <p:cNvPr id="10" name="Straight Connector 9">
            <a:extLst>
              <a:ext uri="{FF2B5EF4-FFF2-40B4-BE49-F238E27FC236}">
                <a16:creationId xmlns="" xmlns:a16="http://schemas.microsoft.com/office/drawing/2014/main" id="{46547AF2-6169-4BD7-9AC5-F8BFDD97EFF8}"/>
              </a:ext>
            </a:extLst>
          </p:cNvPr>
          <p:cNvCxnSpPr/>
          <p:nvPr/>
        </p:nvCxnSpPr>
        <p:spPr>
          <a:xfrm>
            <a:off x="0" y="6324600"/>
            <a:ext cx="914400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1" name="Picture 10" descr="Image result for ministry of health and child care zimbabwe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3431" y="1740436"/>
            <a:ext cx="914400" cy="1028700"/>
          </a:xfrm>
          <a:prstGeom prst="rect">
            <a:avLst/>
          </a:prstGeom>
          <a:noFill/>
          <a:ln>
            <a:noFill/>
          </a:ln>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0550" y="3013022"/>
            <a:ext cx="1157227" cy="644578"/>
          </a:xfrm>
          <a:prstGeom prst="rect">
            <a:avLst/>
          </a:prstGeom>
        </p:spPr>
      </p:pic>
      <p:pic>
        <p:nvPicPr>
          <p:cNvPr id="13" name="Picture 2">
            <a:extLst>
              <a:ext uri="{FF2B5EF4-FFF2-40B4-BE49-F238E27FC236}">
                <a16:creationId xmlns="" xmlns:a16="http://schemas.microsoft.com/office/drawing/2014/main" id="{28E31821-D43E-4AFE-80FB-F271BFF77B1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3486" y="3901486"/>
            <a:ext cx="1254291" cy="9781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4" name="image1.png" descr="image1.png"/>
          <p:cNvPicPr>
            <a:picLocks noChangeAspect="1"/>
          </p:cNvPicPr>
          <p:nvPr/>
        </p:nvPicPr>
        <p:blipFill>
          <a:blip r:embed="rId7">
            <a:extLst/>
          </a:blip>
          <a:stretch>
            <a:fillRect/>
          </a:stretch>
        </p:blipFill>
        <p:spPr>
          <a:xfrm>
            <a:off x="304804" y="5114694"/>
            <a:ext cx="1771646" cy="978184"/>
          </a:xfrm>
          <a:prstGeom prst="rect">
            <a:avLst/>
          </a:prstGeom>
          <a:ln w="12700">
            <a:miter lim="400000"/>
          </a:ln>
        </p:spPr>
      </p:pic>
      <p:sp>
        <p:nvSpPr>
          <p:cNvPr id="5" name="TextBox 4"/>
          <p:cNvSpPr txBox="1"/>
          <p:nvPr/>
        </p:nvSpPr>
        <p:spPr>
          <a:xfrm>
            <a:off x="152400" y="1143000"/>
            <a:ext cx="7239000" cy="461665"/>
          </a:xfrm>
          <a:prstGeom prst="rect">
            <a:avLst/>
          </a:prstGeom>
          <a:noFill/>
        </p:spPr>
        <p:txBody>
          <a:bodyPr wrap="square" rtlCol="0">
            <a:spAutoFit/>
          </a:bodyPr>
          <a:lstStyle/>
          <a:p>
            <a:r>
              <a:rPr lang="en-US" sz="2400" b="1" dirty="0"/>
              <a:t>The authors would like to thank: </a:t>
            </a:r>
          </a:p>
        </p:txBody>
      </p:sp>
    </p:spTree>
    <p:extLst>
      <p:ext uri="{BB962C8B-B14F-4D97-AF65-F5344CB8AC3E}">
        <p14:creationId xmlns:p14="http://schemas.microsoft.com/office/powerpoint/2010/main" val="129322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033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12700"/>
            <a:ext cx="9144000" cy="1054100"/>
          </a:xfrm>
        </p:spPr>
        <p:txBody>
          <a:bodyPr>
            <a:noAutofit/>
          </a:bodyPr>
          <a:lstStyle/>
          <a:p>
            <a:pPr algn="l"/>
            <a:r>
              <a:rPr lang="en-US" sz="2600" b="1" dirty="0">
                <a:solidFill>
                  <a:schemeClr val="bg1"/>
                </a:solidFill>
              </a:rPr>
              <a:t>Background  </a:t>
            </a:r>
            <a:r>
              <a:rPr lang="en-US" sz="2600" b="1" dirty="0">
                <a:solidFill>
                  <a:prstClr val="white"/>
                </a:solidFill>
              </a:rPr>
              <a:t>|  </a:t>
            </a:r>
            <a:r>
              <a:rPr lang="en-US" sz="2600" dirty="0">
                <a:solidFill>
                  <a:prstClr val="white"/>
                </a:solidFill>
              </a:rPr>
              <a:t>Zimbabwe’s MOHCC, in collaboration with ZNPFC and CHAI have been offering </a:t>
            </a:r>
            <a:r>
              <a:rPr lang="en-US" sz="2600" dirty="0" err="1">
                <a:solidFill>
                  <a:prstClr val="white"/>
                </a:solidFill>
              </a:rPr>
              <a:t>PrEP</a:t>
            </a:r>
            <a:r>
              <a:rPr lang="en-US" sz="2600" dirty="0">
                <a:solidFill>
                  <a:prstClr val="white"/>
                </a:solidFill>
              </a:rPr>
              <a:t> at two pilot sites since Jan 2018</a:t>
            </a:r>
            <a:endParaRPr lang="en-US" sz="2600" dirty="0">
              <a:solidFill>
                <a:schemeClr val="bg1"/>
              </a:solidFill>
            </a:endParaRPr>
          </a:p>
        </p:txBody>
      </p:sp>
      <p:sp>
        <p:nvSpPr>
          <p:cNvPr id="10" name="Content Placeholder 2"/>
          <p:cNvSpPr txBox="1">
            <a:spLocks/>
          </p:cNvSpPr>
          <p:nvPr/>
        </p:nvSpPr>
        <p:spPr>
          <a:xfrm>
            <a:off x="3657600" y="3886200"/>
            <a:ext cx="5334000" cy="2514600"/>
          </a:xfrm>
          <a:prstGeom prst="rect">
            <a:avLst/>
          </a:prstGeom>
          <a:solidFill>
            <a:schemeClr val="accent5">
              <a:lumMod val="20000"/>
              <a:lumOff val="80000"/>
            </a:schemeClr>
          </a:solidFill>
          <a:ln>
            <a:solidFill>
              <a:schemeClr val="tx2"/>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sz="2200" b="1" dirty="0"/>
              <a:t>   </a:t>
            </a:r>
            <a:r>
              <a:rPr lang="en-US" sz="2000" b="1" dirty="0"/>
              <a:t>Chimanimani: Rural Youth Centre</a:t>
            </a:r>
            <a:endParaRPr lang="en-US" sz="2200" b="1" dirty="0"/>
          </a:p>
          <a:p>
            <a:pPr indent="-222250"/>
            <a:r>
              <a:rPr lang="en-US" sz="1700" dirty="0"/>
              <a:t>District near the border with Mozambique</a:t>
            </a:r>
          </a:p>
          <a:p>
            <a:pPr indent="-222250"/>
            <a:r>
              <a:rPr lang="en-US" sz="1700" dirty="0"/>
              <a:t>Conducts ~175 HIV-negative tests per month</a:t>
            </a:r>
          </a:p>
          <a:p>
            <a:pPr indent="-222250"/>
            <a:r>
              <a:rPr lang="en-US" sz="1700" dirty="0"/>
              <a:t>Economy driven by banana plantations, gold panning and small-scale agriculture, and many men travel to South Africa for work</a:t>
            </a:r>
          </a:p>
          <a:p>
            <a:pPr indent="-222250"/>
            <a:r>
              <a:rPr lang="en-US" sz="1700" dirty="0"/>
              <a:t>The chief and other traditional leaders have a strong influence in the community</a:t>
            </a:r>
          </a:p>
        </p:txBody>
      </p:sp>
      <p:sp>
        <p:nvSpPr>
          <p:cNvPr id="11" name="Content Placeholder 2"/>
          <p:cNvSpPr txBox="1">
            <a:spLocks/>
          </p:cNvSpPr>
          <p:nvPr/>
        </p:nvSpPr>
        <p:spPr>
          <a:xfrm>
            <a:off x="3657600" y="1347872"/>
            <a:ext cx="5334000" cy="2261741"/>
          </a:xfrm>
          <a:prstGeom prst="rect">
            <a:avLst/>
          </a:prstGeom>
          <a:solidFill>
            <a:schemeClr val="accent5">
              <a:lumMod val="20000"/>
              <a:lumOff val="80000"/>
            </a:schemeClr>
          </a:solidFill>
          <a:ln>
            <a:solidFill>
              <a:schemeClr val="tx2"/>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dirty="0"/>
              <a:t>   Harare: Urban Family Planning Clinic</a:t>
            </a:r>
          </a:p>
          <a:p>
            <a:pPr indent="-222250"/>
            <a:r>
              <a:rPr lang="en-US" sz="1700" dirty="0"/>
              <a:t>Low-income area</a:t>
            </a:r>
          </a:p>
          <a:p>
            <a:pPr indent="-222250"/>
            <a:r>
              <a:rPr lang="en-US" sz="1700" dirty="0"/>
              <a:t>Conducts ~300 HIV-negative tests per month</a:t>
            </a:r>
          </a:p>
          <a:p>
            <a:pPr indent="-222250"/>
            <a:r>
              <a:rPr lang="en-US" sz="1700" dirty="0"/>
              <a:t>Serves clients from various neighborhoods and refers clients to clinics closer to them</a:t>
            </a:r>
          </a:p>
          <a:p>
            <a:pPr indent="-222250"/>
            <a:r>
              <a:rPr lang="en-US" sz="1700" dirty="0"/>
              <a:t>Most clients are women seeking contraceptive services and men seeking VMMC</a:t>
            </a:r>
          </a:p>
        </p:txBody>
      </p:sp>
      <p:sp>
        <p:nvSpPr>
          <p:cNvPr id="67" name="Oval 66"/>
          <p:cNvSpPr/>
          <p:nvPr/>
        </p:nvSpPr>
        <p:spPr>
          <a:xfrm>
            <a:off x="3276600" y="1219200"/>
            <a:ext cx="533400" cy="533400"/>
          </a:xfrm>
          <a:prstGeom prst="ellipse">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latin typeface="+mj-lt"/>
              </a:rPr>
              <a:t>1</a:t>
            </a:r>
          </a:p>
        </p:txBody>
      </p:sp>
      <p:sp>
        <p:nvSpPr>
          <p:cNvPr id="68" name="Oval 67"/>
          <p:cNvSpPr/>
          <p:nvPr/>
        </p:nvSpPr>
        <p:spPr>
          <a:xfrm>
            <a:off x="3352800" y="3627705"/>
            <a:ext cx="533400" cy="533400"/>
          </a:xfrm>
          <a:prstGeom prst="ellips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a:latin typeface="+mj-lt"/>
              </a:rPr>
              <a:t>2</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45609"/>
            <a:ext cx="3352801" cy="2931191"/>
          </a:xfrm>
          <a:prstGeom prst="rect">
            <a:avLst/>
          </a:prstGeom>
        </p:spPr>
      </p:pic>
      <p:cxnSp>
        <p:nvCxnSpPr>
          <p:cNvPr id="69" name="Straight Connector 68"/>
          <p:cNvCxnSpPr/>
          <p:nvPr/>
        </p:nvCxnSpPr>
        <p:spPr>
          <a:xfrm flipV="1">
            <a:off x="2057400" y="1676400"/>
            <a:ext cx="1295400" cy="1219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endCxn id="68" idx="2"/>
          </p:cNvCxnSpPr>
          <p:nvPr/>
        </p:nvCxnSpPr>
        <p:spPr>
          <a:xfrm>
            <a:off x="2705100" y="3761055"/>
            <a:ext cx="647700" cy="13335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767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84961" y="1676400"/>
            <a:ext cx="2377439" cy="2286000"/>
          </a:xfrm>
          <a:ln w="19050">
            <a:solidFill>
              <a:srgbClr val="7030A0"/>
            </a:solidFill>
          </a:ln>
        </p:spPr>
        <p:txBody>
          <a:bodyPr>
            <a:noAutofit/>
          </a:bodyPr>
          <a:lstStyle/>
          <a:p>
            <a:pPr marL="225425" indent="-225425">
              <a:spcBef>
                <a:spcPts val="0"/>
              </a:spcBef>
            </a:pPr>
            <a:r>
              <a:rPr lang="en-US" sz="1700" dirty="0"/>
              <a:t>Assess </a:t>
            </a:r>
            <a:r>
              <a:rPr lang="en-US" sz="1700" b="1" dirty="0"/>
              <a:t>PrEP uptake </a:t>
            </a:r>
            <a:r>
              <a:rPr lang="en-US" sz="1700" dirty="0"/>
              <a:t>trends</a:t>
            </a:r>
          </a:p>
          <a:p>
            <a:pPr marL="225425" indent="-225425">
              <a:spcBef>
                <a:spcPts val="0"/>
              </a:spcBef>
            </a:pPr>
            <a:r>
              <a:rPr lang="en-US" sz="1700" dirty="0"/>
              <a:t>Evaluate</a:t>
            </a:r>
            <a:r>
              <a:rPr lang="en-US" sz="1700" b="1" dirty="0"/>
              <a:t> HCW readiness and attitudes </a:t>
            </a:r>
            <a:r>
              <a:rPr lang="en-US" sz="1700" dirty="0"/>
              <a:t>on PrEP acceptability</a:t>
            </a:r>
          </a:p>
        </p:txBody>
      </p:sp>
      <p:sp>
        <p:nvSpPr>
          <p:cNvPr id="5" name="Content Placeholder 2"/>
          <p:cNvSpPr txBox="1">
            <a:spLocks/>
          </p:cNvSpPr>
          <p:nvPr/>
        </p:nvSpPr>
        <p:spPr>
          <a:xfrm>
            <a:off x="1584960" y="4343400"/>
            <a:ext cx="2377440" cy="2286000"/>
          </a:xfrm>
          <a:prstGeom prst="rect">
            <a:avLst/>
          </a:prstGeom>
          <a:ln w="19050">
            <a:solidFill>
              <a:schemeClr val="accent6"/>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5425" indent="-225425">
              <a:spcBef>
                <a:spcPts val="0"/>
              </a:spcBef>
            </a:pPr>
            <a:endParaRPr lang="en-US" sz="400" dirty="0"/>
          </a:p>
          <a:p>
            <a:pPr marL="225425" indent="-225425">
              <a:spcBef>
                <a:spcPts val="0"/>
              </a:spcBef>
            </a:pPr>
            <a:r>
              <a:rPr lang="en-US" sz="1700" dirty="0"/>
              <a:t>Understand </a:t>
            </a:r>
            <a:r>
              <a:rPr lang="en-US" sz="1700" b="1" dirty="0"/>
              <a:t>client perspectives </a:t>
            </a:r>
            <a:r>
              <a:rPr lang="en-US" sz="1700" dirty="0"/>
              <a:t>on PrEP regarding: </a:t>
            </a:r>
          </a:p>
          <a:p>
            <a:pPr marL="625475" lvl="1" indent="-225425">
              <a:spcBef>
                <a:spcPts val="0"/>
              </a:spcBef>
            </a:pPr>
            <a:r>
              <a:rPr lang="en-US" sz="1600" dirty="0"/>
              <a:t>Uptake</a:t>
            </a:r>
          </a:p>
          <a:p>
            <a:pPr marL="625475" lvl="1" indent="-225425">
              <a:spcBef>
                <a:spcPts val="0"/>
              </a:spcBef>
            </a:pPr>
            <a:r>
              <a:rPr lang="en-US" sz="1600" dirty="0"/>
              <a:t>Adherence and continuation</a:t>
            </a:r>
          </a:p>
          <a:p>
            <a:pPr marL="625475" lvl="1" indent="-225425">
              <a:spcBef>
                <a:spcPts val="0"/>
              </a:spcBef>
            </a:pPr>
            <a:r>
              <a:rPr lang="en-US" sz="1600" dirty="0"/>
              <a:t>Risk compensation</a:t>
            </a:r>
          </a:p>
        </p:txBody>
      </p:sp>
      <p:sp>
        <p:nvSpPr>
          <p:cNvPr id="6" name="TextBox 5"/>
          <p:cNvSpPr txBox="1"/>
          <p:nvPr/>
        </p:nvSpPr>
        <p:spPr>
          <a:xfrm>
            <a:off x="0" y="1981200"/>
            <a:ext cx="1981200" cy="769441"/>
          </a:xfrm>
          <a:prstGeom prst="rect">
            <a:avLst/>
          </a:prstGeom>
          <a:noFill/>
        </p:spPr>
        <p:txBody>
          <a:bodyPr wrap="square" rtlCol="0">
            <a:spAutoFit/>
          </a:bodyPr>
          <a:lstStyle/>
          <a:p>
            <a:r>
              <a:rPr lang="en-US" sz="2200" b="1" dirty="0"/>
              <a:t>Facility Experience</a:t>
            </a:r>
          </a:p>
        </p:txBody>
      </p:sp>
      <p:sp>
        <p:nvSpPr>
          <p:cNvPr id="7" name="TextBox 6"/>
          <p:cNvSpPr txBox="1"/>
          <p:nvPr/>
        </p:nvSpPr>
        <p:spPr>
          <a:xfrm>
            <a:off x="0" y="4511904"/>
            <a:ext cx="1790700" cy="769441"/>
          </a:xfrm>
          <a:prstGeom prst="rect">
            <a:avLst/>
          </a:prstGeom>
          <a:noFill/>
        </p:spPr>
        <p:txBody>
          <a:bodyPr wrap="square" rtlCol="0">
            <a:spAutoFit/>
          </a:bodyPr>
          <a:lstStyle/>
          <a:p>
            <a:r>
              <a:rPr lang="en-US" sz="2200" b="1" dirty="0"/>
              <a:t>Client Experience</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962" y="4343399"/>
            <a:ext cx="661035" cy="66103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1999" y="1676401"/>
            <a:ext cx="822960" cy="838553"/>
          </a:xfrm>
          <a:prstGeom prst="rect">
            <a:avLst/>
          </a:prstGeom>
        </p:spPr>
      </p:pic>
      <p:sp>
        <p:nvSpPr>
          <p:cNvPr id="11" name="Title 10"/>
          <p:cNvSpPr>
            <a:spLocks noGrp="1"/>
          </p:cNvSpPr>
          <p:nvPr>
            <p:ph type="title"/>
          </p:nvPr>
        </p:nvSpPr>
        <p:spPr>
          <a:xfrm>
            <a:off x="0" y="0"/>
            <a:ext cx="9144000" cy="1070992"/>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sz="2600" b="1" dirty="0"/>
              <a:t>Pilot Program</a:t>
            </a:r>
            <a:r>
              <a:rPr lang="en-US" sz="2600" b="1" dirty="0">
                <a:solidFill>
                  <a:prstClr val="white"/>
                </a:solidFill>
              </a:rPr>
              <a:t>  |  </a:t>
            </a:r>
            <a:r>
              <a:rPr lang="en-US" sz="2600" dirty="0"/>
              <a:t>Objectives and Methodology</a:t>
            </a:r>
          </a:p>
        </p:txBody>
      </p:sp>
      <p:sp>
        <p:nvSpPr>
          <p:cNvPr id="16" name="Content Placeholder 2"/>
          <p:cNvSpPr txBox="1">
            <a:spLocks/>
          </p:cNvSpPr>
          <p:nvPr/>
        </p:nvSpPr>
        <p:spPr>
          <a:xfrm>
            <a:off x="4114800" y="1676401"/>
            <a:ext cx="4926932" cy="2286000"/>
          </a:xfrm>
          <a:prstGeom prst="rect">
            <a:avLst/>
          </a:prstGeom>
          <a:ln w="19050">
            <a:solidFill>
              <a:srgbClr val="7030A0"/>
            </a:solid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a:t>Data collection: </a:t>
            </a:r>
            <a:r>
              <a:rPr lang="en-US" sz="1800" dirty="0"/>
              <a:t> </a:t>
            </a:r>
          </a:p>
          <a:p>
            <a:r>
              <a:rPr lang="en-US" sz="1700" dirty="0"/>
              <a:t>HIV testing and </a:t>
            </a:r>
            <a:r>
              <a:rPr lang="en-US" sz="1700" dirty="0" err="1"/>
              <a:t>PrEP</a:t>
            </a:r>
            <a:r>
              <a:rPr lang="en-US" sz="1700" dirty="0"/>
              <a:t> clients data abstraction</a:t>
            </a:r>
          </a:p>
          <a:p>
            <a:r>
              <a:rPr lang="en-US" sz="1700" dirty="0"/>
              <a:t>Five semi-structured interviews with HCWs at 3 months after pilot launch</a:t>
            </a:r>
          </a:p>
          <a:p>
            <a:pPr marL="0" indent="0">
              <a:buNone/>
            </a:pPr>
            <a:r>
              <a:rPr lang="en-US" sz="1800" b="1" dirty="0"/>
              <a:t>Data analysis</a:t>
            </a:r>
            <a:r>
              <a:rPr lang="en-US" sz="1800" dirty="0"/>
              <a:t>:</a:t>
            </a:r>
          </a:p>
          <a:p>
            <a:pPr marL="342900" lvl="1" indent="-342900">
              <a:buFont typeface="Arial" panose="020B0604020202020204" pitchFamily="34" charset="0"/>
              <a:buChar char="•"/>
              <a:defRPr/>
            </a:pPr>
            <a:r>
              <a:rPr lang="en-US" sz="1700" dirty="0"/>
              <a:t>Descriptive statistics</a:t>
            </a:r>
          </a:p>
          <a:p>
            <a:pPr marL="342900" lvl="1" indent="-342900">
              <a:buFont typeface="Arial" panose="020B0604020202020204" pitchFamily="34" charset="0"/>
              <a:buChar char="•"/>
              <a:defRPr/>
            </a:pPr>
            <a:r>
              <a:rPr lang="en-US" sz="1700" dirty="0"/>
              <a:t>Interviews transcripts thematically analyzed</a:t>
            </a:r>
            <a:endParaRPr lang="en-US" sz="1700" dirty="0">
              <a:solidFill>
                <a:srgbClr val="FF0000"/>
              </a:solidFill>
            </a:endParaRPr>
          </a:p>
          <a:p>
            <a:pPr marL="0" indent="0">
              <a:spcBef>
                <a:spcPts val="0"/>
              </a:spcBef>
              <a:buNone/>
            </a:pPr>
            <a:r>
              <a:rPr lang="en-US" sz="2000" dirty="0">
                <a:solidFill>
                  <a:srgbClr val="FF0000"/>
                </a:solidFill>
              </a:rPr>
              <a:t> </a:t>
            </a:r>
          </a:p>
        </p:txBody>
      </p:sp>
      <p:sp>
        <p:nvSpPr>
          <p:cNvPr id="17" name="Content Placeholder 2"/>
          <p:cNvSpPr txBox="1">
            <a:spLocks/>
          </p:cNvSpPr>
          <p:nvPr/>
        </p:nvSpPr>
        <p:spPr>
          <a:xfrm>
            <a:off x="4114800" y="4343399"/>
            <a:ext cx="4926933" cy="2286001"/>
          </a:xfrm>
          <a:prstGeom prst="rect">
            <a:avLst/>
          </a:prstGeom>
          <a:ln w="19050">
            <a:solidFill>
              <a:schemeClr val="accent6"/>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defRPr/>
            </a:pPr>
            <a:r>
              <a:rPr lang="en-US" sz="1800" b="1" dirty="0"/>
              <a:t>Data collection:</a:t>
            </a:r>
          </a:p>
          <a:p>
            <a:r>
              <a:rPr lang="en-US" sz="1700" dirty="0"/>
              <a:t>60 semi-structured interviews with 51 clients who accepted or declined PrEP</a:t>
            </a:r>
          </a:p>
          <a:p>
            <a:pPr marL="0" indent="0">
              <a:buNone/>
            </a:pPr>
            <a:r>
              <a:rPr lang="en-US" sz="1800" b="1" dirty="0"/>
              <a:t>Data analysis</a:t>
            </a:r>
            <a:r>
              <a:rPr lang="en-US" sz="1800" dirty="0"/>
              <a:t>:</a:t>
            </a:r>
          </a:p>
          <a:p>
            <a:pPr marL="342900" lvl="1" indent="-342900">
              <a:buFont typeface="Arial" panose="020B0604020202020204" pitchFamily="34" charset="0"/>
              <a:buChar char="•"/>
              <a:defRPr/>
            </a:pPr>
            <a:r>
              <a:rPr lang="en-US" sz="1700" dirty="0"/>
              <a:t>Interviews were audio recorded and transcribed</a:t>
            </a:r>
          </a:p>
          <a:p>
            <a:pPr marL="342900" lvl="1" indent="-342900">
              <a:buFont typeface="Arial" panose="020B0604020202020204" pitchFamily="34" charset="0"/>
              <a:buChar char="•"/>
              <a:defRPr/>
            </a:pPr>
            <a:r>
              <a:rPr lang="en-US" sz="1700" dirty="0"/>
              <a:t>Transcripts were </a:t>
            </a:r>
            <a:r>
              <a:rPr lang="en-US" sz="1700" dirty="0" err="1"/>
              <a:t>analysed</a:t>
            </a:r>
            <a:r>
              <a:rPr lang="en-US" sz="1700" dirty="0"/>
              <a:t> by a team of three people using constant comparison</a:t>
            </a:r>
          </a:p>
        </p:txBody>
      </p:sp>
      <p:sp>
        <p:nvSpPr>
          <p:cNvPr id="4" name="TextBox 3">
            <a:extLst>
              <a:ext uri="{FF2B5EF4-FFF2-40B4-BE49-F238E27FC236}">
                <a16:creationId xmlns="" xmlns:a16="http://schemas.microsoft.com/office/drawing/2014/main" id="{90987BE5-D223-434A-BAE5-BF5E0B1A5E98}"/>
              </a:ext>
            </a:extLst>
          </p:cNvPr>
          <p:cNvSpPr txBox="1"/>
          <p:nvPr/>
        </p:nvSpPr>
        <p:spPr>
          <a:xfrm>
            <a:off x="1589253" y="1229553"/>
            <a:ext cx="1184427" cy="369332"/>
          </a:xfrm>
          <a:prstGeom prst="rect">
            <a:avLst/>
          </a:prstGeom>
          <a:noFill/>
        </p:spPr>
        <p:txBody>
          <a:bodyPr wrap="none" rtlCol="0">
            <a:spAutoFit/>
          </a:bodyPr>
          <a:lstStyle/>
          <a:p>
            <a:r>
              <a:rPr lang="en-US" b="1" i="1" dirty="0"/>
              <a:t>Objectives</a:t>
            </a:r>
          </a:p>
        </p:txBody>
      </p:sp>
      <p:sp>
        <p:nvSpPr>
          <p:cNvPr id="13" name="TextBox 12">
            <a:extLst>
              <a:ext uri="{FF2B5EF4-FFF2-40B4-BE49-F238E27FC236}">
                <a16:creationId xmlns="" xmlns:a16="http://schemas.microsoft.com/office/drawing/2014/main" id="{6D4441D3-2814-4D92-863F-A9124E4EB03A}"/>
              </a:ext>
            </a:extLst>
          </p:cNvPr>
          <p:cNvSpPr txBox="1"/>
          <p:nvPr/>
        </p:nvSpPr>
        <p:spPr>
          <a:xfrm>
            <a:off x="4085253" y="1229553"/>
            <a:ext cx="1475084" cy="369332"/>
          </a:xfrm>
          <a:prstGeom prst="rect">
            <a:avLst/>
          </a:prstGeom>
          <a:noFill/>
        </p:spPr>
        <p:txBody>
          <a:bodyPr wrap="none" rtlCol="0">
            <a:spAutoFit/>
          </a:bodyPr>
          <a:lstStyle/>
          <a:p>
            <a:r>
              <a:rPr lang="en-US" b="1" i="1" dirty="0"/>
              <a:t>Methodology</a:t>
            </a:r>
          </a:p>
        </p:txBody>
      </p:sp>
    </p:spTree>
    <p:extLst>
      <p:ext uri="{BB962C8B-B14F-4D97-AF65-F5344CB8AC3E}">
        <p14:creationId xmlns:p14="http://schemas.microsoft.com/office/powerpoint/2010/main" val="3759603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600" b="1" dirty="0"/>
              <a:t>Pilot Program  </a:t>
            </a:r>
            <a:r>
              <a:rPr lang="en-US" sz="2600" b="1" dirty="0">
                <a:solidFill>
                  <a:prstClr val="white"/>
                </a:solidFill>
              </a:rPr>
              <a:t>|  </a:t>
            </a:r>
            <a:r>
              <a:rPr lang="en-US" sz="2600" dirty="0"/>
              <a:t>Implementation experiences</a:t>
            </a:r>
          </a:p>
        </p:txBody>
      </p:sp>
      <p:pic>
        <p:nvPicPr>
          <p:cNvPr id="24" name="Picture 23"/>
          <p:cNvPicPr>
            <a:picLocks noChangeAspect="1"/>
          </p:cNvPicPr>
          <p:nvPr/>
        </p:nvPicPr>
        <p:blipFill>
          <a:blip r:embed="rId3" cstate="print">
            <a:extLst>
              <a:ext uri="{BEBA8EAE-BF5A-486C-A8C5-ECC9F3942E4B}">
                <a14:imgProps xmlns:a14="http://schemas.microsoft.com/office/drawing/2010/main">
                  <a14:imgLayer r:embed="rId4">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76200" y="3352800"/>
            <a:ext cx="1650126" cy="1650126"/>
          </a:xfrm>
          <a:prstGeom prst="rect">
            <a:avLst/>
          </a:prstGeom>
        </p:spPr>
      </p:pic>
      <p:sp>
        <p:nvSpPr>
          <p:cNvPr id="26" name="TextBox 25"/>
          <p:cNvSpPr txBox="1"/>
          <p:nvPr/>
        </p:nvSpPr>
        <p:spPr>
          <a:xfrm>
            <a:off x="209826" y="5105400"/>
            <a:ext cx="1981199" cy="369332"/>
          </a:xfrm>
          <a:prstGeom prst="rect">
            <a:avLst/>
          </a:prstGeom>
          <a:noFill/>
        </p:spPr>
        <p:txBody>
          <a:bodyPr wrap="square" rtlCol="0">
            <a:spAutoFit/>
          </a:bodyPr>
          <a:lstStyle/>
          <a:p>
            <a:r>
              <a:rPr lang="en-US" b="1" dirty="0"/>
              <a:t>PrEP M&amp;E Training</a:t>
            </a:r>
          </a:p>
        </p:txBody>
      </p:sp>
      <p:pic>
        <p:nvPicPr>
          <p:cNvPr id="27" name="Picture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000" y="5486400"/>
            <a:ext cx="847775" cy="847775"/>
          </a:xfrm>
          <a:prstGeom prst="rect">
            <a:avLst/>
          </a:prstGeom>
        </p:spPr>
      </p:pic>
      <p:sp>
        <p:nvSpPr>
          <p:cNvPr id="28" name="TextBox 27"/>
          <p:cNvSpPr txBox="1"/>
          <p:nvPr/>
        </p:nvSpPr>
        <p:spPr>
          <a:xfrm>
            <a:off x="209826" y="1748182"/>
            <a:ext cx="1515359" cy="369332"/>
          </a:xfrm>
          <a:prstGeom prst="rect">
            <a:avLst/>
          </a:prstGeom>
          <a:noFill/>
        </p:spPr>
        <p:txBody>
          <a:bodyPr wrap="square" rtlCol="0">
            <a:spAutoFit/>
          </a:bodyPr>
          <a:lstStyle/>
          <a:p>
            <a:r>
              <a:rPr lang="en-US" b="1" dirty="0"/>
              <a:t>ART Training</a:t>
            </a:r>
          </a:p>
        </p:txBody>
      </p:sp>
      <p:pic>
        <p:nvPicPr>
          <p:cNvPr id="29" name="Picture 2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2117514"/>
            <a:ext cx="934485" cy="934485"/>
          </a:xfrm>
          <a:prstGeom prst="rect">
            <a:avLst/>
          </a:prstGeom>
        </p:spPr>
      </p:pic>
      <p:sp>
        <p:nvSpPr>
          <p:cNvPr id="32" name="Content Placeholder 2"/>
          <p:cNvSpPr txBox="1">
            <a:spLocks/>
          </p:cNvSpPr>
          <p:nvPr/>
        </p:nvSpPr>
        <p:spPr>
          <a:xfrm>
            <a:off x="1600200" y="3651684"/>
            <a:ext cx="2438399" cy="1208417"/>
          </a:xfrm>
          <a:prstGeom prst="rect">
            <a:avLst/>
          </a:prstGeom>
          <a:solidFill>
            <a:schemeClr val="accent6">
              <a:lumMod val="20000"/>
              <a:lumOff val="80000"/>
            </a:schemeClr>
          </a:solidFill>
          <a:ln w="19050">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dirty="0"/>
              <a:t>One day PrEP training on screening, initiation, and adherence counselling</a:t>
            </a:r>
          </a:p>
        </p:txBody>
      </p:sp>
      <p:sp>
        <p:nvSpPr>
          <p:cNvPr id="34" name="Content Placeholder 2"/>
          <p:cNvSpPr txBox="1">
            <a:spLocks/>
          </p:cNvSpPr>
          <p:nvPr/>
        </p:nvSpPr>
        <p:spPr>
          <a:xfrm>
            <a:off x="1600201" y="5486401"/>
            <a:ext cx="2438386" cy="990600"/>
          </a:xfrm>
          <a:prstGeom prst="rect">
            <a:avLst/>
          </a:prstGeom>
          <a:solidFill>
            <a:schemeClr val="accent4">
              <a:lumMod val="20000"/>
              <a:lumOff val="80000"/>
            </a:schemeClr>
          </a:solidFill>
          <a:ln w="19050">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dirty="0"/>
              <a:t>Focused on completion of PrEP client form and PrEP register</a:t>
            </a:r>
          </a:p>
        </p:txBody>
      </p:sp>
      <p:sp>
        <p:nvSpPr>
          <p:cNvPr id="36" name="Content Placeholder 2"/>
          <p:cNvSpPr txBox="1">
            <a:spLocks/>
          </p:cNvSpPr>
          <p:nvPr/>
        </p:nvSpPr>
        <p:spPr>
          <a:xfrm>
            <a:off x="1600199" y="2094113"/>
            <a:ext cx="2438387" cy="953887"/>
          </a:xfrm>
          <a:prstGeom prst="rect">
            <a:avLst/>
          </a:prstGeom>
          <a:solidFill>
            <a:schemeClr val="accent3">
              <a:lumMod val="20000"/>
              <a:lumOff val="80000"/>
            </a:schemeClr>
          </a:solidFill>
          <a:ln w="19050">
            <a:noFill/>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US" sz="1800" dirty="0"/>
              <a:t>2-week ART training (because sites were not providing ART)</a:t>
            </a:r>
          </a:p>
        </p:txBody>
      </p:sp>
      <p:sp>
        <p:nvSpPr>
          <p:cNvPr id="47" name="TextBox 46"/>
          <p:cNvSpPr txBox="1"/>
          <p:nvPr/>
        </p:nvSpPr>
        <p:spPr>
          <a:xfrm>
            <a:off x="209826" y="3405595"/>
            <a:ext cx="1515359" cy="369332"/>
          </a:xfrm>
          <a:prstGeom prst="rect">
            <a:avLst/>
          </a:prstGeom>
          <a:noFill/>
        </p:spPr>
        <p:txBody>
          <a:bodyPr wrap="square" rtlCol="0">
            <a:spAutoFit/>
          </a:bodyPr>
          <a:lstStyle/>
          <a:p>
            <a:r>
              <a:rPr lang="en-US" b="1" dirty="0" err="1"/>
              <a:t>PrEP</a:t>
            </a:r>
            <a:r>
              <a:rPr lang="en-US" b="1" dirty="0"/>
              <a:t> Training</a:t>
            </a:r>
          </a:p>
        </p:txBody>
      </p:sp>
      <p:sp>
        <p:nvSpPr>
          <p:cNvPr id="12" name="Content Placeholder 4">
            <a:extLst>
              <a:ext uri="{FF2B5EF4-FFF2-40B4-BE49-F238E27FC236}">
                <a16:creationId xmlns="" xmlns:a16="http://schemas.microsoft.com/office/drawing/2014/main" id="{101C6CE1-6B18-4AEF-A18B-2083A743095C}"/>
              </a:ext>
            </a:extLst>
          </p:cNvPr>
          <p:cNvSpPr txBox="1">
            <a:spLocks/>
          </p:cNvSpPr>
          <p:nvPr/>
        </p:nvSpPr>
        <p:spPr>
          <a:xfrm>
            <a:off x="4419600" y="4800600"/>
            <a:ext cx="4622800" cy="2133600"/>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500" b="1" dirty="0"/>
              <a:t>MOHCC HIV risk assessment for PrEP screening</a:t>
            </a:r>
          </a:p>
          <a:p>
            <a:pPr marL="0" indent="0">
              <a:buFont typeface="Arial" pitchFamily="34" charset="0"/>
              <a:buNone/>
            </a:pPr>
            <a:endParaRPr lang="en-US" sz="1800" b="1" dirty="0"/>
          </a:p>
          <a:p>
            <a:pPr marL="0" indent="0">
              <a:buFont typeface="Arial" pitchFamily="34" charset="0"/>
              <a:buNone/>
            </a:pPr>
            <a:r>
              <a:rPr lang="en-US" sz="3400" b="1" dirty="0"/>
              <a:t>In the past 6 months:</a:t>
            </a:r>
          </a:p>
          <a:p>
            <a:pPr lvl="1">
              <a:buFont typeface="Courier New" panose="02070309020205020404" pitchFamily="49" charset="0"/>
              <a:buChar char="o"/>
            </a:pPr>
            <a:r>
              <a:rPr lang="en-US" sz="3100" dirty="0"/>
              <a:t>How many people did you have vaginal or anal sex with?</a:t>
            </a:r>
          </a:p>
          <a:p>
            <a:pPr lvl="1">
              <a:buFont typeface="Courier New" panose="02070309020205020404" pitchFamily="49" charset="0"/>
              <a:buChar char="o"/>
            </a:pPr>
            <a:r>
              <a:rPr lang="en-US" sz="3100" dirty="0"/>
              <a:t>Did you use a condom every time you had sex?</a:t>
            </a:r>
          </a:p>
          <a:p>
            <a:pPr lvl="1">
              <a:buFont typeface="Courier New" panose="02070309020205020404" pitchFamily="49" charset="0"/>
              <a:buChar char="o"/>
            </a:pPr>
            <a:r>
              <a:rPr lang="en-US" sz="3100" dirty="0"/>
              <a:t>Did you have a sexually transmitted infection?</a:t>
            </a:r>
          </a:p>
          <a:p>
            <a:pPr marL="0" indent="0">
              <a:buFont typeface="Arial" pitchFamily="34" charset="0"/>
              <a:buNone/>
            </a:pPr>
            <a:r>
              <a:rPr lang="en-US" sz="3400" b="1" dirty="0"/>
              <a:t>Do you have a sexual partner who has HIV?</a:t>
            </a:r>
            <a:r>
              <a:rPr lang="en-US" sz="3400" dirty="0">
                <a:ea typeface="Calibri"/>
                <a:cs typeface="Times New Roman"/>
                <a:sym typeface="Wingdings"/>
              </a:rPr>
              <a:t>  </a:t>
            </a:r>
            <a:r>
              <a:rPr lang="en-US" sz="2500" dirty="0">
                <a:ea typeface="Calibri"/>
                <a:cs typeface="Times New Roman"/>
                <a:sym typeface="Wingdings"/>
              </a:rPr>
              <a:t></a:t>
            </a:r>
            <a:r>
              <a:rPr lang="en-US" sz="2500" dirty="0">
                <a:ea typeface="Calibri"/>
                <a:cs typeface="Times New Roman"/>
              </a:rPr>
              <a:t> Yes</a:t>
            </a:r>
            <a:r>
              <a:rPr lang="en-US" sz="2500" b="1" dirty="0">
                <a:solidFill>
                  <a:srgbClr val="FF0000"/>
                </a:solidFill>
                <a:ea typeface="Calibri"/>
                <a:cs typeface="Times New Roman"/>
              </a:rPr>
              <a:t>*</a:t>
            </a:r>
            <a:r>
              <a:rPr lang="en-US" sz="2500" dirty="0">
                <a:ea typeface="Calibri"/>
                <a:cs typeface="Times New Roman"/>
              </a:rPr>
              <a:t> </a:t>
            </a:r>
            <a:r>
              <a:rPr lang="en-US" sz="2500" dirty="0">
                <a:ea typeface="Calibri"/>
                <a:cs typeface="Times New Roman"/>
                <a:sym typeface="Wingdings"/>
              </a:rPr>
              <a:t></a:t>
            </a:r>
            <a:r>
              <a:rPr lang="en-US" sz="2500" dirty="0">
                <a:ea typeface="Calibri"/>
                <a:cs typeface="Times New Roman"/>
              </a:rPr>
              <a:t> No  </a:t>
            </a:r>
            <a:r>
              <a:rPr lang="en-US" sz="2500" dirty="0">
                <a:ea typeface="Calibri"/>
                <a:cs typeface="Times New Roman"/>
                <a:sym typeface="Wingdings"/>
              </a:rPr>
              <a:t></a:t>
            </a:r>
            <a:r>
              <a:rPr lang="en-US" sz="2500" dirty="0">
                <a:ea typeface="Calibri"/>
                <a:cs typeface="Times New Roman"/>
              </a:rPr>
              <a:t> DK</a:t>
            </a:r>
            <a:r>
              <a:rPr lang="en-US" sz="2500" b="1" dirty="0">
                <a:solidFill>
                  <a:srgbClr val="FF0000"/>
                </a:solidFill>
                <a:ea typeface="Calibri"/>
                <a:cs typeface="Times New Roman"/>
              </a:rPr>
              <a:t>*</a:t>
            </a:r>
            <a:r>
              <a:rPr lang="en-US" sz="2500" dirty="0">
                <a:ea typeface="Calibri"/>
                <a:cs typeface="Times New Roman"/>
              </a:rPr>
              <a:t> </a:t>
            </a:r>
            <a:endParaRPr lang="en-US" sz="2500" b="1" dirty="0"/>
          </a:p>
          <a:p>
            <a:pPr lvl="1">
              <a:buFont typeface="Courier New" panose="02070309020205020404" pitchFamily="49" charset="0"/>
              <a:buChar char="o"/>
            </a:pPr>
            <a:r>
              <a:rPr lang="en-US" sz="3100" dirty="0"/>
              <a:t>If ‘yes’ has your partner been on ART for more than 6 months?</a:t>
            </a:r>
          </a:p>
          <a:p>
            <a:pPr lvl="1">
              <a:buFont typeface="Courier New" panose="02070309020205020404" pitchFamily="49" charset="0"/>
              <a:buChar char="o"/>
            </a:pPr>
            <a:r>
              <a:rPr lang="en-US" sz="3100" dirty="0"/>
              <a:t>If ‘yes’ is your partner virally suppressed?</a:t>
            </a:r>
          </a:p>
          <a:p>
            <a:pPr marL="342900" lvl="1" indent="0">
              <a:buFont typeface="Arial" pitchFamily="34" charset="0"/>
              <a:buNone/>
            </a:pPr>
            <a:endParaRPr lang="en-US" dirty="0"/>
          </a:p>
          <a:p>
            <a:pPr marL="342900" lvl="1" indent="0">
              <a:buFont typeface="Arial" pitchFamily="34" charset="0"/>
              <a:buNone/>
            </a:pPr>
            <a:endParaRPr lang="en-US" dirty="0"/>
          </a:p>
        </p:txBody>
      </p:sp>
      <p:sp>
        <p:nvSpPr>
          <p:cNvPr id="14" name="TextBox 13">
            <a:extLst>
              <a:ext uri="{FF2B5EF4-FFF2-40B4-BE49-F238E27FC236}">
                <a16:creationId xmlns="" xmlns:a16="http://schemas.microsoft.com/office/drawing/2014/main" id="{A64A46C0-8D2F-4841-A79B-E70FCE34E85C}"/>
              </a:ext>
            </a:extLst>
          </p:cNvPr>
          <p:cNvSpPr txBox="1"/>
          <p:nvPr/>
        </p:nvSpPr>
        <p:spPr>
          <a:xfrm>
            <a:off x="0" y="1192768"/>
            <a:ext cx="4267200" cy="361637"/>
          </a:xfrm>
          <a:prstGeom prst="rect">
            <a:avLst/>
          </a:prstGeom>
          <a:noFill/>
        </p:spPr>
        <p:txBody>
          <a:bodyPr wrap="square" rtlCol="0">
            <a:spAutoFit/>
          </a:bodyPr>
          <a:lstStyle/>
          <a:p>
            <a:r>
              <a:rPr lang="en-US" sz="1750" b="1" dirty="0"/>
              <a:t>Healthcare worker training and preparation</a:t>
            </a:r>
          </a:p>
        </p:txBody>
      </p:sp>
      <p:sp>
        <p:nvSpPr>
          <p:cNvPr id="15" name="TextBox 14">
            <a:extLst>
              <a:ext uri="{FF2B5EF4-FFF2-40B4-BE49-F238E27FC236}">
                <a16:creationId xmlns="" xmlns:a16="http://schemas.microsoft.com/office/drawing/2014/main" id="{74E32C2F-8AB8-42BD-8573-065175119574}"/>
              </a:ext>
            </a:extLst>
          </p:cNvPr>
          <p:cNvSpPr txBox="1"/>
          <p:nvPr/>
        </p:nvSpPr>
        <p:spPr>
          <a:xfrm>
            <a:off x="4364037" y="1192768"/>
            <a:ext cx="4017963" cy="369332"/>
          </a:xfrm>
          <a:prstGeom prst="rect">
            <a:avLst/>
          </a:prstGeom>
          <a:noFill/>
        </p:spPr>
        <p:txBody>
          <a:bodyPr wrap="square" rtlCol="0">
            <a:spAutoFit/>
          </a:bodyPr>
          <a:lstStyle/>
          <a:p>
            <a:r>
              <a:rPr lang="en-US" b="1" dirty="0"/>
              <a:t>Client outreach and enrollment</a:t>
            </a:r>
          </a:p>
        </p:txBody>
      </p:sp>
      <p:cxnSp>
        <p:nvCxnSpPr>
          <p:cNvPr id="3" name="Straight Connector 2">
            <a:extLst>
              <a:ext uri="{FF2B5EF4-FFF2-40B4-BE49-F238E27FC236}">
                <a16:creationId xmlns="" xmlns:a16="http://schemas.microsoft.com/office/drawing/2014/main" id="{E6D0344C-27F8-41FF-9C47-78C96AC4615D}"/>
              </a:ext>
            </a:extLst>
          </p:cNvPr>
          <p:cNvCxnSpPr/>
          <p:nvPr/>
        </p:nvCxnSpPr>
        <p:spPr>
          <a:xfrm>
            <a:off x="4267200" y="1251752"/>
            <a:ext cx="0" cy="537764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78093DA8-E524-46A4-A43B-AFC019E7B3C4}"/>
              </a:ext>
            </a:extLst>
          </p:cNvPr>
          <p:cNvCxnSpPr>
            <a:cxnSpLocks/>
          </p:cNvCxnSpPr>
          <p:nvPr/>
        </p:nvCxnSpPr>
        <p:spPr>
          <a:xfrm>
            <a:off x="4610100" y="4572000"/>
            <a:ext cx="4229100"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 xmlns:a16="http://schemas.microsoft.com/office/drawing/2014/main" id="{7CD5E8F3-84CD-4D47-849A-35DD5494612C}"/>
              </a:ext>
            </a:extLst>
          </p:cNvPr>
          <p:cNvSpPr txBox="1"/>
          <p:nvPr/>
        </p:nvSpPr>
        <p:spPr>
          <a:xfrm>
            <a:off x="4441549" y="1562100"/>
            <a:ext cx="4397646" cy="3231654"/>
          </a:xfrm>
          <a:prstGeom prst="rect">
            <a:avLst/>
          </a:prstGeom>
          <a:noFill/>
        </p:spPr>
        <p:txBody>
          <a:bodyPr wrap="square" rtlCol="0">
            <a:spAutoFit/>
          </a:bodyPr>
          <a:lstStyle/>
          <a:p>
            <a:pPr marL="285750" indent="-285750">
              <a:buFont typeface="Arial" panose="020B0604020202020204" pitchFamily="34" charset="0"/>
              <a:buChar char="•"/>
            </a:pPr>
            <a:r>
              <a:rPr lang="en-US" sz="2000" dirty="0"/>
              <a:t>Increasing client awareness</a:t>
            </a:r>
          </a:p>
          <a:p>
            <a:pPr marL="800100" lvl="1" indent="-342900">
              <a:buFont typeface="Calibri" panose="020F0502020204030204" pitchFamily="34" charset="0"/>
              <a:buChar char="‐"/>
            </a:pPr>
            <a:r>
              <a:rPr lang="en-US" sz="1700" dirty="0"/>
              <a:t>Group education in waiting rooms</a:t>
            </a:r>
          </a:p>
          <a:p>
            <a:pPr marL="800100" lvl="1" indent="-342900">
              <a:buFont typeface="Calibri" panose="020F0502020204030204" pitchFamily="34" charset="0"/>
              <a:buChar char="‐"/>
            </a:pPr>
            <a:r>
              <a:rPr lang="en-US" sz="1700" dirty="0"/>
              <a:t>Integration with family planning, VMMC and other services</a:t>
            </a:r>
          </a:p>
          <a:p>
            <a:pPr marL="285750" indent="-285750">
              <a:buFont typeface="Arial" panose="020B0604020202020204" pitchFamily="34" charset="0"/>
              <a:buChar char="•"/>
            </a:pPr>
            <a:r>
              <a:rPr lang="en-US" sz="2000" dirty="0"/>
              <a:t>Screening and enrollment</a:t>
            </a:r>
          </a:p>
          <a:p>
            <a:pPr marL="800100" lvl="1" indent="-342900">
              <a:buFont typeface="Calibri" panose="020F0502020204030204" pitchFamily="34" charset="0"/>
              <a:buChar char="‐"/>
            </a:pPr>
            <a:r>
              <a:rPr lang="en-US" sz="1700" dirty="0"/>
              <a:t>HIV testing</a:t>
            </a:r>
          </a:p>
          <a:p>
            <a:pPr marL="800100" lvl="1" indent="-342900">
              <a:buFont typeface="Calibri" panose="020F0502020204030204" pitchFamily="34" charset="0"/>
              <a:buChar char="‐"/>
            </a:pPr>
            <a:r>
              <a:rPr lang="en-US" sz="1700" dirty="0"/>
              <a:t>HIV risk assessment integrated into counselling </a:t>
            </a:r>
            <a:r>
              <a:rPr lang="en-US" sz="1700" i="1" dirty="0"/>
              <a:t>(see below)</a:t>
            </a:r>
          </a:p>
          <a:p>
            <a:pPr marL="800100" lvl="1" indent="-342900">
              <a:buFont typeface="Calibri" panose="020F0502020204030204" pitchFamily="34" charset="0"/>
              <a:buChar char="‐"/>
            </a:pPr>
            <a:r>
              <a:rPr lang="en-US" sz="1700" dirty="0"/>
              <a:t>PrEP offered and clients given 1 month supply, followed by 3 months</a:t>
            </a:r>
          </a:p>
          <a:p>
            <a:pPr lvl="1"/>
            <a:endParaRPr lang="en-US" sz="2000" dirty="0"/>
          </a:p>
        </p:txBody>
      </p:sp>
    </p:spTree>
    <p:extLst>
      <p:ext uri="{BB962C8B-B14F-4D97-AF65-F5344CB8AC3E}">
        <p14:creationId xmlns:p14="http://schemas.microsoft.com/office/powerpoint/2010/main" val="768835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600" b="1" dirty="0">
                <a:solidFill>
                  <a:prstClr val="white"/>
                </a:solidFill>
              </a:rPr>
              <a:t>Facility Experience  |  </a:t>
            </a:r>
            <a:r>
              <a:rPr lang="en-US" sz="2600" dirty="0" err="1">
                <a:solidFill>
                  <a:prstClr val="white"/>
                </a:solidFill>
                <a:ea typeface="+mj-ea"/>
                <a:cs typeface="+mj-cs"/>
              </a:rPr>
              <a:t>PrEP</a:t>
            </a:r>
            <a:r>
              <a:rPr lang="en-US" sz="2600" dirty="0">
                <a:solidFill>
                  <a:prstClr val="white"/>
                </a:solidFill>
                <a:ea typeface="+mj-ea"/>
                <a:cs typeface="+mj-cs"/>
              </a:rPr>
              <a:t> Uptake</a:t>
            </a:r>
            <a:endParaRPr lang="en-US" sz="2600" dirty="0"/>
          </a:p>
        </p:txBody>
      </p:sp>
      <p:sp>
        <p:nvSpPr>
          <p:cNvPr id="6" name="TextBox 5"/>
          <p:cNvSpPr txBox="1"/>
          <p:nvPr/>
        </p:nvSpPr>
        <p:spPr>
          <a:xfrm>
            <a:off x="152400" y="4953000"/>
            <a:ext cx="87630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Uptake differed significantly between the rural and urban facilities: 9% uptake in the rural Chimanimani site compared to 2.7% in the urban Harare site</a:t>
            </a:r>
          </a:p>
          <a:p>
            <a:pPr marL="285750" indent="-285750">
              <a:buFont typeface="Arial" panose="020B0604020202020204" pitchFamily="34" charset="0"/>
              <a:buChar char="•"/>
            </a:pPr>
            <a:r>
              <a:rPr lang="en-US" sz="2000" dirty="0"/>
              <a:t>Majority of clients initiated on PrEP did not know their partner’s status or were in a new or known </a:t>
            </a:r>
            <a:r>
              <a:rPr lang="en-US" sz="2000" dirty="0" err="1"/>
              <a:t>sero</a:t>
            </a:r>
            <a:r>
              <a:rPr lang="en-US" sz="2000" dirty="0"/>
              <a:t>-discordant partnership</a:t>
            </a:r>
          </a:p>
        </p:txBody>
      </p:sp>
      <p:graphicFrame>
        <p:nvGraphicFramePr>
          <p:cNvPr id="8" name="Chart 7">
            <a:extLst>
              <a:ext uri="{FF2B5EF4-FFF2-40B4-BE49-F238E27FC236}">
                <a16:creationId xmlns="" xmlns:a16="http://schemas.microsoft.com/office/drawing/2014/main" id="{D7C357CF-6CDC-473B-8D26-016DA5A7940D}"/>
              </a:ext>
            </a:extLst>
          </p:cNvPr>
          <p:cNvGraphicFramePr>
            <a:graphicFrameLocks/>
          </p:cNvGraphicFramePr>
          <p:nvPr>
            <p:extLst>
              <p:ext uri="{D42A27DB-BD31-4B8C-83A1-F6EECF244321}">
                <p14:modId xmlns:p14="http://schemas.microsoft.com/office/powerpoint/2010/main" val="2264795822"/>
              </p:ext>
            </p:extLst>
          </p:nvPr>
        </p:nvGraphicFramePr>
        <p:xfrm>
          <a:off x="285750" y="1238250"/>
          <a:ext cx="85725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 xmlns:a16="http://schemas.microsoft.com/office/drawing/2014/main" id="{8A6C169F-8B22-4DD3-97E5-9898F2F4D15D}"/>
              </a:ext>
            </a:extLst>
          </p:cNvPr>
          <p:cNvSpPr txBox="1"/>
          <p:nvPr/>
        </p:nvSpPr>
        <p:spPr>
          <a:xfrm>
            <a:off x="2286000" y="2286000"/>
            <a:ext cx="914400" cy="830997"/>
          </a:xfrm>
          <a:prstGeom prst="rect">
            <a:avLst/>
          </a:prstGeom>
          <a:solidFill>
            <a:schemeClr val="accent4">
              <a:lumMod val="20000"/>
              <a:lumOff val="80000"/>
            </a:schemeClr>
          </a:solidFill>
          <a:ln>
            <a:solidFill>
              <a:srgbClr val="7030A0"/>
            </a:solidFill>
          </a:ln>
        </p:spPr>
        <p:txBody>
          <a:bodyPr wrap="square" rtlCol="0">
            <a:spAutoFit/>
          </a:bodyPr>
          <a:lstStyle/>
          <a:p>
            <a:pPr algn="ctr"/>
            <a:r>
              <a:rPr lang="en-US" sz="1200" b="1" dirty="0"/>
              <a:t>9.0% </a:t>
            </a:r>
            <a:r>
              <a:rPr lang="en-US" sz="1200" dirty="0"/>
              <a:t>of those who tested HIV-negative</a:t>
            </a:r>
          </a:p>
        </p:txBody>
      </p:sp>
      <p:cxnSp>
        <p:nvCxnSpPr>
          <p:cNvPr id="9" name="Straight Arrow Connector 8">
            <a:extLst>
              <a:ext uri="{FF2B5EF4-FFF2-40B4-BE49-F238E27FC236}">
                <a16:creationId xmlns="" xmlns:a16="http://schemas.microsoft.com/office/drawing/2014/main" id="{F7111876-31F7-4F7B-83C5-BC39FB0C8A53}"/>
              </a:ext>
            </a:extLst>
          </p:cNvPr>
          <p:cNvCxnSpPr/>
          <p:nvPr/>
        </p:nvCxnSpPr>
        <p:spPr>
          <a:xfrm>
            <a:off x="2743200" y="3124200"/>
            <a:ext cx="0" cy="60960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 xmlns:a16="http://schemas.microsoft.com/office/drawing/2014/main" id="{80460369-9F20-4AB8-8332-6F6545028D4B}"/>
              </a:ext>
            </a:extLst>
          </p:cNvPr>
          <p:cNvSpPr txBox="1"/>
          <p:nvPr/>
        </p:nvSpPr>
        <p:spPr>
          <a:xfrm>
            <a:off x="5029200" y="2057400"/>
            <a:ext cx="914400" cy="830997"/>
          </a:xfrm>
          <a:prstGeom prst="rect">
            <a:avLst/>
          </a:prstGeom>
          <a:solidFill>
            <a:schemeClr val="accent4">
              <a:lumMod val="20000"/>
              <a:lumOff val="80000"/>
            </a:schemeClr>
          </a:solidFill>
          <a:ln>
            <a:solidFill>
              <a:srgbClr val="7030A0"/>
            </a:solidFill>
          </a:ln>
        </p:spPr>
        <p:txBody>
          <a:bodyPr wrap="square" rtlCol="0">
            <a:spAutoFit/>
          </a:bodyPr>
          <a:lstStyle/>
          <a:p>
            <a:pPr algn="ctr"/>
            <a:r>
              <a:rPr lang="en-US" sz="1200" b="1" dirty="0"/>
              <a:t>2.7% </a:t>
            </a:r>
            <a:r>
              <a:rPr lang="en-US" sz="1200" dirty="0"/>
              <a:t>of those who tested HIV-negative</a:t>
            </a:r>
          </a:p>
        </p:txBody>
      </p:sp>
      <p:cxnSp>
        <p:nvCxnSpPr>
          <p:cNvPr id="11" name="Straight Arrow Connector 10">
            <a:extLst>
              <a:ext uri="{FF2B5EF4-FFF2-40B4-BE49-F238E27FC236}">
                <a16:creationId xmlns="" xmlns:a16="http://schemas.microsoft.com/office/drawing/2014/main" id="{D1316201-13C7-4D9F-890E-A150C2F8917F}"/>
              </a:ext>
            </a:extLst>
          </p:cNvPr>
          <p:cNvCxnSpPr>
            <a:cxnSpLocks/>
          </p:cNvCxnSpPr>
          <p:nvPr/>
        </p:nvCxnSpPr>
        <p:spPr>
          <a:xfrm flipH="1">
            <a:off x="5334000" y="2895600"/>
            <a:ext cx="152400" cy="60960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 xmlns:a16="http://schemas.microsoft.com/office/drawing/2014/main" id="{B4D2C680-462F-4B77-8706-31183E6AAB19}"/>
              </a:ext>
            </a:extLst>
          </p:cNvPr>
          <p:cNvSpPr txBox="1"/>
          <p:nvPr/>
        </p:nvSpPr>
        <p:spPr>
          <a:xfrm>
            <a:off x="7543800" y="1867076"/>
            <a:ext cx="914400" cy="830997"/>
          </a:xfrm>
          <a:prstGeom prst="rect">
            <a:avLst/>
          </a:prstGeom>
          <a:solidFill>
            <a:schemeClr val="accent4">
              <a:lumMod val="20000"/>
              <a:lumOff val="80000"/>
            </a:schemeClr>
          </a:solidFill>
          <a:ln>
            <a:solidFill>
              <a:srgbClr val="7030A0"/>
            </a:solidFill>
          </a:ln>
        </p:spPr>
        <p:txBody>
          <a:bodyPr wrap="square" rtlCol="0">
            <a:spAutoFit/>
          </a:bodyPr>
          <a:lstStyle/>
          <a:p>
            <a:pPr algn="ctr"/>
            <a:r>
              <a:rPr lang="en-US" sz="1200" b="1" dirty="0"/>
              <a:t>4.8% </a:t>
            </a:r>
            <a:r>
              <a:rPr lang="en-US" sz="1200" dirty="0"/>
              <a:t>of those who tested HIV-negative</a:t>
            </a:r>
          </a:p>
        </p:txBody>
      </p:sp>
      <p:cxnSp>
        <p:nvCxnSpPr>
          <p:cNvPr id="13" name="Straight Arrow Connector 12">
            <a:extLst>
              <a:ext uri="{FF2B5EF4-FFF2-40B4-BE49-F238E27FC236}">
                <a16:creationId xmlns="" xmlns:a16="http://schemas.microsoft.com/office/drawing/2014/main" id="{49424DBC-E4A2-44E9-9304-39DB004E7C45}"/>
              </a:ext>
            </a:extLst>
          </p:cNvPr>
          <p:cNvCxnSpPr>
            <a:cxnSpLocks/>
          </p:cNvCxnSpPr>
          <p:nvPr/>
        </p:nvCxnSpPr>
        <p:spPr>
          <a:xfrm flipH="1">
            <a:off x="7848600" y="2705276"/>
            <a:ext cx="152400" cy="57132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20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sz="2800" b="1" dirty="0">
              <a:solidFill>
                <a:prstClr val="white"/>
              </a:solidFill>
            </a:endParaRPr>
          </a:p>
          <a:p>
            <a:pPr lvl="0"/>
            <a:r>
              <a:rPr lang="en-US" sz="2600" b="1" dirty="0">
                <a:solidFill>
                  <a:prstClr val="white"/>
                </a:solidFill>
              </a:rPr>
              <a:t>Facility Experience  |  </a:t>
            </a:r>
            <a:r>
              <a:rPr lang="en-US" sz="2600" dirty="0">
                <a:solidFill>
                  <a:prstClr val="white"/>
                </a:solidFill>
              </a:rPr>
              <a:t>Health worker feedback</a:t>
            </a:r>
            <a:endParaRPr lang="en-US" sz="2600" dirty="0"/>
          </a:p>
          <a:p>
            <a:pPr algn="ctr"/>
            <a:endParaRPr lang="en-US" sz="2800" dirty="0"/>
          </a:p>
        </p:txBody>
      </p:sp>
      <p:pic>
        <p:nvPicPr>
          <p:cNvPr id="9" name="Picture 8">
            <a:extLst>
              <a:ext uri="{FF2B5EF4-FFF2-40B4-BE49-F238E27FC236}">
                <a16:creationId xmlns="" xmlns:a16="http://schemas.microsoft.com/office/drawing/2014/main" id="{9DDE0A37-D9C5-4593-88BE-EB3D28C8CF6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049" y="5486400"/>
            <a:ext cx="987755" cy="987755"/>
          </a:xfrm>
          <a:prstGeom prst="rect">
            <a:avLst/>
          </a:prstGeom>
        </p:spPr>
      </p:pic>
      <p:pic>
        <p:nvPicPr>
          <p:cNvPr id="14" name="Picture 13">
            <a:extLst>
              <a:ext uri="{FF2B5EF4-FFF2-40B4-BE49-F238E27FC236}">
                <a16:creationId xmlns="" xmlns:a16="http://schemas.microsoft.com/office/drawing/2014/main" id="{FE8303D5-FEE5-44A8-8C1F-F7406F44510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30000"/>
          <a:stretch/>
        </p:blipFill>
        <p:spPr>
          <a:xfrm>
            <a:off x="328571" y="1058841"/>
            <a:ext cx="962355" cy="1374792"/>
          </a:xfrm>
          <a:prstGeom prst="rect">
            <a:avLst/>
          </a:prstGeom>
        </p:spPr>
      </p:pic>
      <p:pic>
        <p:nvPicPr>
          <p:cNvPr id="18" name="Picture 17">
            <a:extLst>
              <a:ext uri="{FF2B5EF4-FFF2-40B4-BE49-F238E27FC236}">
                <a16:creationId xmlns="" xmlns:a16="http://schemas.microsoft.com/office/drawing/2014/main" id="{1EA69AFB-EE74-49F3-919D-E6C875B79F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655" y="2651817"/>
            <a:ext cx="1041399" cy="1041399"/>
          </a:xfrm>
          <a:prstGeom prst="rect">
            <a:avLst/>
          </a:prstGeom>
        </p:spPr>
      </p:pic>
      <p:sp>
        <p:nvSpPr>
          <p:cNvPr id="2" name="TextBox 4"/>
          <p:cNvSpPr txBox="1"/>
          <p:nvPr/>
        </p:nvSpPr>
        <p:spPr>
          <a:xfrm>
            <a:off x="1611600" y="1304865"/>
            <a:ext cx="7316205" cy="4909036"/>
          </a:xfrm>
          <a:prstGeom prst="rect">
            <a:avLst/>
          </a:prstGeom>
          <a:noFill/>
        </p:spPr>
        <p:txBody>
          <a:bodyPr wrap="square" rtlCol="0">
            <a:spAutoFit/>
          </a:bodyPr>
          <a:lstStyle/>
          <a:p>
            <a:pPr>
              <a:spcBef>
                <a:spcPts val="600"/>
              </a:spcBef>
            </a:pPr>
            <a:r>
              <a:rPr lang="en-US" sz="2400" dirty="0"/>
              <a:t>Understanding a client’s motivation for taking PrEP is important as a key determinant of continuation while at risk</a:t>
            </a:r>
          </a:p>
          <a:p>
            <a:pPr>
              <a:spcBef>
                <a:spcPts val="600"/>
              </a:spcBef>
            </a:pPr>
            <a:r>
              <a:rPr lang="en-US" sz="2400" dirty="0"/>
              <a:t>Capacitate as many HCWs and facility staff as possible on to improve access to PrEP for clients at high risk of infection</a:t>
            </a:r>
          </a:p>
          <a:p>
            <a:pPr>
              <a:spcBef>
                <a:spcPts val="600"/>
              </a:spcBef>
            </a:pPr>
            <a:endParaRPr lang="en-US" sz="2400" dirty="0"/>
          </a:p>
          <a:p>
            <a:pPr>
              <a:spcBef>
                <a:spcPts val="600"/>
              </a:spcBef>
            </a:pPr>
            <a:r>
              <a:rPr lang="en-US" sz="2400" dirty="0"/>
              <a:t>Minimize documentation required for PrEP by integrating it with existing national data collection tools</a:t>
            </a:r>
          </a:p>
          <a:p>
            <a:pPr>
              <a:spcBef>
                <a:spcPts val="600"/>
              </a:spcBef>
            </a:pPr>
            <a:endParaRPr lang="en-US" sz="2400" dirty="0"/>
          </a:p>
          <a:p>
            <a:pPr>
              <a:spcBef>
                <a:spcPts val="600"/>
              </a:spcBef>
            </a:pPr>
            <a:r>
              <a:rPr lang="en-US" sz="2400" dirty="0"/>
              <a:t>Collect information about partner HIV status and sexual behavior as part of HIV risk assessment</a:t>
            </a:r>
          </a:p>
        </p:txBody>
      </p:sp>
      <p:pic>
        <p:nvPicPr>
          <p:cNvPr id="5" name="Picture 4">
            <a:extLst>
              <a:ext uri="{FF2B5EF4-FFF2-40B4-BE49-F238E27FC236}">
                <a16:creationId xmlns="" xmlns:a16="http://schemas.microsoft.com/office/drawing/2014/main" id="{BFB4A7D4-0A87-4CF5-B820-7C813FFE3A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8571" y="4129584"/>
            <a:ext cx="1143000" cy="1143000"/>
          </a:xfrm>
          <a:prstGeom prst="rect">
            <a:avLst/>
          </a:prstGeom>
        </p:spPr>
      </p:pic>
    </p:spTree>
    <p:extLst>
      <p:ext uri="{BB962C8B-B14F-4D97-AF65-F5344CB8AC3E}">
        <p14:creationId xmlns:p14="http://schemas.microsoft.com/office/powerpoint/2010/main" val="2819300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067800" cy="1066800"/>
          </a:xfrm>
        </p:spPr>
        <p:txBody>
          <a:bodyPr>
            <a:noAutofit/>
          </a:bodyPr>
          <a:lstStyle/>
          <a:p>
            <a:pPr algn="l"/>
            <a:r>
              <a:rPr lang="en-US" sz="2600" b="1" dirty="0">
                <a:solidFill>
                  <a:prstClr val="white"/>
                </a:solidFill>
              </a:rPr>
              <a:t>Client Experience  |  </a:t>
            </a:r>
            <a:r>
              <a:rPr lang="en-US" sz="2600" dirty="0">
                <a:solidFill>
                  <a:schemeClr val="bg1"/>
                </a:solidFill>
              </a:rPr>
              <a:t>Motivators for declining </a:t>
            </a:r>
            <a:r>
              <a:rPr lang="en-US" sz="2600" dirty="0" err="1">
                <a:solidFill>
                  <a:schemeClr val="bg1"/>
                </a:solidFill>
              </a:rPr>
              <a:t>PrEP</a:t>
            </a:r>
            <a:r>
              <a:rPr lang="en-US" sz="2600" dirty="0">
                <a:solidFill>
                  <a:schemeClr val="bg1"/>
                </a:solidFill>
              </a:rPr>
              <a:t> </a:t>
            </a:r>
          </a:p>
        </p:txBody>
      </p:sp>
      <p:sp>
        <p:nvSpPr>
          <p:cNvPr id="13" name="TextBox 12">
            <a:extLst>
              <a:ext uri="{FF2B5EF4-FFF2-40B4-BE49-F238E27FC236}">
                <a16:creationId xmlns="" xmlns:a16="http://schemas.microsoft.com/office/drawing/2014/main" id="{1BE90011-DE4A-4A70-A514-0D2D2B833E99}"/>
              </a:ext>
            </a:extLst>
          </p:cNvPr>
          <p:cNvSpPr txBox="1"/>
          <p:nvPr/>
        </p:nvSpPr>
        <p:spPr>
          <a:xfrm>
            <a:off x="114298" y="5296629"/>
            <a:ext cx="1752600" cy="707886"/>
          </a:xfrm>
          <a:prstGeom prst="rect">
            <a:avLst/>
          </a:prstGeom>
          <a:noFill/>
        </p:spPr>
        <p:txBody>
          <a:bodyPr wrap="square" rtlCol="0">
            <a:spAutoFit/>
          </a:bodyPr>
          <a:lstStyle/>
          <a:p>
            <a:r>
              <a:rPr lang="en-US" sz="2000" b="1" dirty="0"/>
              <a:t>Fear of pill burden</a:t>
            </a:r>
          </a:p>
        </p:txBody>
      </p:sp>
      <p:sp>
        <p:nvSpPr>
          <p:cNvPr id="17" name="Content Placeholder 2">
            <a:extLst>
              <a:ext uri="{FF2B5EF4-FFF2-40B4-BE49-F238E27FC236}">
                <a16:creationId xmlns="" xmlns:a16="http://schemas.microsoft.com/office/drawing/2014/main" id="{58E4444F-3608-421B-A7F4-0B8AAE44F14E}"/>
              </a:ext>
            </a:extLst>
          </p:cNvPr>
          <p:cNvSpPr txBox="1">
            <a:spLocks/>
          </p:cNvSpPr>
          <p:nvPr/>
        </p:nvSpPr>
        <p:spPr>
          <a:xfrm>
            <a:off x="2743200" y="3923568"/>
            <a:ext cx="3019425" cy="13730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None/>
              <a:defRPr/>
            </a:pPr>
            <a:endParaRPr lang="en-US" sz="1200" dirty="0">
              <a:solidFill>
                <a:srgbClr val="000000"/>
              </a:solidFill>
              <a:ea typeface="ＭＳ Ｐゴシック" pitchFamily="34" charset="-128"/>
            </a:endParaRPr>
          </a:p>
        </p:txBody>
      </p:sp>
      <p:cxnSp>
        <p:nvCxnSpPr>
          <p:cNvPr id="24" name="Straight Connector 23">
            <a:extLst>
              <a:ext uri="{FF2B5EF4-FFF2-40B4-BE49-F238E27FC236}">
                <a16:creationId xmlns="" xmlns:a16="http://schemas.microsoft.com/office/drawing/2014/main" id="{6405D85C-86C2-4223-AFCD-1C66B893F4C8}"/>
              </a:ext>
            </a:extLst>
          </p:cNvPr>
          <p:cNvCxnSpPr>
            <a:cxnSpLocks/>
          </p:cNvCxnSpPr>
          <p:nvPr/>
        </p:nvCxnSpPr>
        <p:spPr>
          <a:xfrm>
            <a:off x="228599" y="5105400"/>
            <a:ext cx="85344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849B4A08-D203-6C4E-823F-52C8325C8DA3}"/>
              </a:ext>
            </a:extLst>
          </p:cNvPr>
          <p:cNvSpPr txBox="1"/>
          <p:nvPr/>
        </p:nvSpPr>
        <p:spPr>
          <a:xfrm>
            <a:off x="2057401" y="5305961"/>
            <a:ext cx="6781799" cy="1323439"/>
          </a:xfrm>
          <a:prstGeom prst="rect">
            <a:avLst/>
          </a:prstGeom>
          <a:noFill/>
        </p:spPr>
        <p:txBody>
          <a:bodyPr wrap="square" rtlCol="0">
            <a:spAutoFit/>
          </a:bodyPr>
          <a:lstStyle/>
          <a:p>
            <a:r>
              <a:rPr lang="en-US" i="1" dirty="0"/>
              <a:t>“</a:t>
            </a:r>
            <a:r>
              <a:rPr lang="en-US" sz="2000" i="1" dirty="0"/>
              <a:t>I was just afraid to take pills […] when I grew up I did not take any pills. Sometimes if I take even paracetamol they will be smelling in my body.”– </a:t>
            </a:r>
            <a:r>
              <a:rPr lang="en-US" sz="2000" dirty="0"/>
              <a:t>Female, aged 42, partner of unknown HIV status</a:t>
            </a:r>
          </a:p>
        </p:txBody>
      </p:sp>
      <p:sp>
        <p:nvSpPr>
          <p:cNvPr id="27" name="TextBox 26">
            <a:extLst>
              <a:ext uri="{FF2B5EF4-FFF2-40B4-BE49-F238E27FC236}">
                <a16:creationId xmlns="" xmlns:a16="http://schemas.microsoft.com/office/drawing/2014/main" id="{BC0B05C9-6505-8C44-8432-B56A7ACAFE5D}"/>
              </a:ext>
            </a:extLst>
          </p:cNvPr>
          <p:cNvSpPr txBox="1"/>
          <p:nvPr/>
        </p:nvSpPr>
        <p:spPr>
          <a:xfrm>
            <a:off x="114299" y="3429000"/>
            <a:ext cx="1752600" cy="1323439"/>
          </a:xfrm>
          <a:prstGeom prst="rect">
            <a:avLst/>
          </a:prstGeom>
          <a:noFill/>
        </p:spPr>
        <p:txBody>
          <a:bodyPr wrap="square" rtlCol="0">
            <a:spAutoFit/>
          </a:bodyPr>
          <a:lstStyle/>
          <a:p>
            <a:r>
              <a:rPr lang="en-US" sz="2000" b="1" dirty="0"/>
              <a:t>Satisfied with current HIV prevention method</a:t>
            </a:r>
          </a:p>
        </p:txBody>
      </p:sp>
      <p:sp>
        <p:nvSpPr>
          <p:cNvPr id="29" name="TextBox 28">
            <a:extLst>
              <a:ext uri="{FF2B5EF4-FFF2-40B4-BE49-F238E27FC236}">
                <a16:creationId xmlns="" xmlns:a16="http://schemas.microsoft.com/office/drawing/2014/main" id="{C11CC786-25E8-5746-AFFE-2913126902C0}"/>
              </a:ext>
            </a:extLst>
          </p:cNvPr>
          <p:cNvSpPr txBox="1"/>
          <p:nvPr/>
        </p:nvSpPr>
        <p:spPr>
          <a:xfrm>
            <a:off x="2057401" y="1346537"/>
            <a:ext cx="6705601" cy="1631216"/>
          </a:xfrm>
          <a:prstGeom prst="rect">
            <a:avLst/>
          </a:prstGeom>
          <a:noFill/>
        </p:spPr>
        <p:txBody>
          <a:bodyPr wrap="square" rtlCol="0">
            <a:spAutoFit/>
          </a:bodyPr>
          <a:lstStyle/>
          <a:p>
            <a:r>
              <a:rPr lang="en-US" sz="2000" i="1" dirty="0"/>
              <a:t>“What made me decline </a:t>
            </a:r>
            <a:r>
              <a:rPr lang="en-US" sz="2000" i="1" dirty="0" err="1"/>
              <a:t>PrEP</a:t>
            </a:r>
            <a:r>
              <a:rPr lang="en-US" sz="2000" i="1" dirty="0"/>
              <a:t> is that my husband would accuse me of having another sexual partner while he is away. So I think it is best for me to ask for the permission to take PrEP and if he agrees then I will come.” – </a:t>
            </a:r>
            <a:r>
              <a:rPr lang="en-US" sz="2000" dirty="0"/>
              <a:t>Female, aged 20, partner of unknown HIV status</a:t>
            </a:r>
          </a:p>
        </p:txBody>
      </p:sp>
      <p:sp>
        <p:nvSpPr>
          <p:cNvPr id="19" name="TextBox 18">
            <a:extLst>
              <a:ext uri="{FF2B5EF4-FFF2-40B4-BE49-F238E27FC236}">
                <a16:creationId xmlns="" xmlns:a16="http://schemas.microsoft.com/office/drawing/2014/main" id="{AE9B55C7-0B52-40C4-90BE-3FE0F93CAB5C}"/>
              </a:ext>
            </a:extLst>
          </p:cNvPr>
          <p:cNvSpPr txBox="1"/>
          <p:nvPr/>
        </p:nvSpPr>
        <p:spPr>
          <a:xfrm>
            <a:off x="114298" y="1346537"/>
            <a:ext cx="1752600" cy="1015663"/>
          </a:xfrm>
          <a:prstGeom prst="rect">
            <a:avLst/>
          </a:prstGeom>
          <a:noFill/>
        </p:spPr>
        <p:txBody>
          <a:bodyPr wrap="square" rtlCol="0">
            <a:spAutoFit/>
          </a:bodyPr>
          <a:lstStyle/>
          <a:p>
            <a:r>
              <a:rPr lang="en-US" sz="2000" b="1" dirty="0"/>
              <a:t>Need to ask for permission from partner</a:t>
            </a:r>
          </a:p>
        </p:txBody>
      </p:sp>
      <p:cxnSp>
        <p:nvCxnSpPr>
          <p:cNvPr id="20" name="Straight Connector 19">
            <a:extLst>
              <a:ext uri="{FF2B5EF4-FFF2-40B4-BE49-F238E27FC236}">
                <a16:creationId xmlns="" xmlns:a16="http://schemas.microsoft.com/office/drawing/2014/main" id="{99A8C51C-0B0F-4AA5-B64B-F859688C51C2}"/>
              </a:ext>
            </a:extLst>
          </p:cNvPr>
          <p:cNvCxnSpPr>
            <a:cxnSpLocks/>
          </p:cNvCxnSpPr>
          <p:nvPr/>
        </p:nvCxnSpPr>
        <p:spPr>
          <a:xfrm>
            <a:off x="166650" y="3276600"/>
            <a:ext cx="85344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057401" y="3429000"/>
            <a:ext cx="6704017" cy="1323439"/>
          </a:xfrm>
          <a:prstGeom prst="rect">
            <a:avLst/>
          </a:prstGeom>
        </p:spPr>
        <p:txBody>
          <a:bodyPr wrap="square">
            <a:spAutoFit/>
          </a:bodyPr>
          <a:lstStyle/>
          <a:p>
            <a:r>
              <a:rPr lang="en-US" sz="2000" i="1" dirty="0"/>
              <a:t>“I was told about PrEP, and I said it was ok but I told them that condoms were working well with me and can stick to them for the meantime. But if they were not working well for me, I was going to take </a:t>
            </a:r>
            <a:r>
              <a:rPr lang="en-US" sz="2000" i="1" dirty="0" err="1"/>
              <a:t>PrEP.</a:t>
            </a:r>
            <a:r>
              <a:rPr lang="en-US" sz="2000" i="1" dirty="0"/>
              <a:t>” </a:t>
            </a:r>
            <a:r>
              <a:rPr lang="en-US" sz="2000" dirty="0"/>
              <a:t>– Male, aged 36, in SDC</a:t>
            </a:r>
          </a:p>
        </p:txBody>
      </p:sp>
    </p:spTree>
    <p:extLst>
      <p:ext uri="{BB962C8B-B14F-4D97-AF65-F5344CB8AC3E}">
        <p14:creationId xmlns:p14="http://schemas.microsoft.com/office/powerpoint/2010/main" val="101523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067800" cy="1066800"/>
          </a:xfrm>
        </p:spPr>
        <p:txBody>
          <a:bodyPr>
            <a:noAutofit/>
          </a:bodyPr>
          <a:lstStyle/>
          <a:p>
            <a:pPr algn="l"/>
            <a:r>
              <a:rPr lang="en-US" sz="2600" b="1" dirty="0">
                <a:solidFill>
                  <a:prstClr val="white"/>
                </a:solidFill>
              </a:rPr>
              <a:t>Client Experience  |  </a:t>
            </a:r>
            <a:r>
              <a:rPr lang="en-US" sz="2600" dirty="0">
                <a:solidFill>
                  <a:schemeClr val="bg1"/>
                </a:solidFill>
              </a:rPr>
              <a:t>Motivators for accepting PrEP </a:t>
            </a:r>
          </a:p>
        </p:txBody>
      </p:sp>
      <p:sp>
        <p:nvSpPr>
          <p:cNvPr id="12" name="TextBox 11">
            <a:extLst>
              <a:ext uri="{FF2B5EF4-FFF2-40B4-BE49-F238E27FC236}">
                <a16:creationId xmlns="" xmlns:a16="http://schemas.microsoft.com/office/drawing/2014/main" id="{3C32C7F7-1A33-498D-A7BF-7CA6984BFD3D}"/>
              </a:ext>
            </a:extLst>
          </p:cNvPr>
          <p:cNvSpPr txBox="1"/>
          <p:nvPr/>
        </p:nvSpPr>
        <p:spPr>
          <a:xfrm>
            <a:off x="2397648" y="1143000"/>
            <a:ext cx="6441551" cy="1631216"/>
          </a:xfrm>
          <a:prstGeom prst="rect">
            <a:avLst/>
          </a:prstGeom>
          <a:noFill/>
        </p:spPr>
        <p:txBody>
          <a:bodyPr wrap="square" rtlCol="0">
            <a:spAutoFit/>
          </a:bodyPr>
          <a:lstStyle/>
          <a:p>
            <a:r>
              <a:rPr lang="en-US" sz="2000" i="1" dirty="0"/>
              <a:t>“I saw a lot of messages from different girls on my husband’s phone and I spoke to him about it but I was surprised to be diagnosed of an STI twice, so I realized that I was talking to myself. I therefore decided to take </a:t>
            </a:r>
            <a:r>
              <a:rPr lang="en-US" sz="2000" i="1" dirty="0" err="1"/>
              <a:t>PrEP.</a:t>
            </a:r>
            <a:r>
              <a:rPr lang="en-US" sz="2000" i="1" dirty="0"/>
              <a:t>” – </a:t>
            </a:r>
            <a:r>
              <a:rPr lang="en-US" sz="2000" dirty="0"/>
              <a:t>Female, 32, partner of unknown HIV status</a:t>
            </a:r>
          </a:p>
        </p:txBody>
      </p:sp>
      <p:sp>
        <p:nvSpPr>
          <p:cNvPr id="13" name="TextBox 12">
            <a:extLst>
              <a:ext uri="{FF2B5EF4-FFF2-40B4-BE49-F238E27FC236}">
                <a16:creationId xmlns="" xmlns:a16="http://schemas.microsoft.com/office/drawing/2014/main" id="{1BE90011-DE4A-4A70-A514-0D2D2B833E99}"/>
              </a:ext>
            </a:extLst>
          </p:cNvPr>
          <p:cNvSpPr txBox="1"/>
          <p:nvPr/>
        </p:nvSpPr>
        <p:spPr>
          <a:xfrm>
            <a:off x="228600" y="3066871"/>
            <a:ext cx="1905000" cy="1323439"/>
          </a:xfrm>
          <a:prstGeom prst="rect">
            <a:avLst/>
          </a:prstGeom>
          <a:noFill/>
        </p:spPr>
        <p:txBody>
          <a:bodyPr wrap="square" rtlCol="0">
            <a:spAutoFit/>
          </a:bodyPr>
          <a:lstStyle/>
          <a:p>
            <a:r>
              <a:rPr lang="en-US" sz="2000" b="1" dirty="0"/>
              <a:t>Desire for different HIV prevention method</a:t>
            </a:r>
          </a:p>
        </p:txBody>
      </p:sp>
      <p:sp>
        <p:nvSpPr>
          <p:cNvPr id="15" name="TextBox 14">
            <a:extLst>
              <a:ext uri="{FF2B5EF4-FFF2-40B4-BE49-F238E27FC236}">
                <a16:creationId xmlns="" xmlns:a16="http://schemas.microsoft.com/office/drawing/2014/main" id="{AE9B55C7-0B52-40C4-90BE-3FE0F93CAB5C}"/>
              </a:ext>
            </a:extLst>
          </p:cNvPr>
          <p:cNvSpPr txBox="1"/>
          <p:nvPr/>
        </p:nvSpPr>
        <p:spPr>
          <a:xfrm>
            <a:off x="228600" y="5156537"/>
            <a:ext cx="1752600" cy="1015663"/>
          </a:xfrm>
          <a:prstGeom prst="rect">
            <a:avLst/>
          </a:prstGeom>
          <a:noFill/>
        </p:spPr>
        <p:txBody>
          <a:bodyPr wrap="square" rtlCol="0">
            <a:spAutoFit/>
          </a:bodyPr>
          <a:lstStyle/>
          <a:p>
            <a:r>
              <a:rPr lang="en-US" sz="2000" b="1" dirty="0"/>
              <a:t>Perceived benefits of PrEP</a:t>
            </a:r>
          </a:p>
        </p:txBody>
      </p:sp>
      <p:sp>
        <p:nvSpPr>
          <p:cNvPr id="17" name="Content Placeholder 2">
            <a:extLst>
              <a:ext uri="{FF2B5EF4-FFF2-40B4-BE49-F238E27FC236}">
                <a16:creationId xmlns="" xmlns:a16="http://schemas.microsoft.com/office/drawing/2014/main" id="{58E4444F-3608-421B-A7F4-0B8AAE44F14E}"/>
              </a:ext>
            </a:extLst>
          </p:cNvPr>
          <p:cNvSpPr txBox="1">
            <a:spLocks/>
          </p:cNvSpPr>
          <p:nvPr/>
        </p:nvSpPr>
        <p:spPr>
          <a:xfrm>
            <a:off x="2743200" y="3836206"/>
            <a:ext cx="3019425" cy="137306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None/>
              <a:defRPr/>
            </a:pPr>
            <a:endParaRPr lang="en-US" sz="1200" dirty="0">
              <a:solidFill>
                <a:srgbClr val="000000"/>
              </a:solidFill>
              <a:ea typeface="ＭＳ Ｐゴシック" pitchFamily="34" charset="-128"/>
            </a:endParaRPr>
          </a:p>
        </p:txBody>
      </p:sp>
      <p:cxnSp>
        <p:nvCxnSpPr>
          <p:cNvPr id="24" name="Straight Connector 23">
            <a:extLst>
              <a:ext uri="{FF2B5EF4-FFF2-40B4-BE49-F238E27FC236}">
                <a16:creationId xmlns="" xmlns:a16="http://schemas.microsoft.com/office/drawing/2014/main" id="{6405D85C-86C2-4223-AFCD-1C66B893F4C8}"/>
              </a:ext>
            </a:extLst>
          </p:cNvPr>
          <p:cNvCxnSpPr>
            <a:cxnSpLocks/>
          </p:cNvCxnSpPr>
          <p:nvPr/>
        </p:nvCxnSpPr>
        <p:spPr>
          <a:xfrm>
            <a:off x="304800" y="2971800"/>
            <a:ext cx="85344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 xmlns:a16="http://schemas.microsoft.com/office/drawing/2014/main" id="{99A8C51C-0B0F-4AA5-B64B-F859688C51C2}"/>
              </a:ext>
            </a:extLst>
          </p:cNvPr>
          <p:cNvCxnSpPr>
            <a:cxnSpLocks/>
          </p:cNvCxnSpPr>
          <p:nvPr/>
        </p:nvCxnSpPr>
        <p:spPr>
          <a:xfrm>
            <a:off x="304800" y="4953000"/>
            <a:ext cx="853440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 xmlns:a16="http://schemas.microsoft.com/office/drawing/2014/main" id="{849B4A08-D203-6C4E-823F-52C8325C8DA3}"/>
              </a:ext>
            </a:extLst>
          </p:cNvPr>
          <p:cNvSpPr txBox="1"/>
          <p:nvPr/>
        </p:nvSpPr>
        <p:spPr>
          <a:xfrm>
            <a:off x="2397648" y="3093184"/>
            <a:ext cx="6400799" cy="1631216"/>
          </a:xfrm>
          <a:prstGeom prst="rect">
            <a:avLst/>
          </a:prstGeom>
          <a:noFill/>
        </p:spPr>
        <p:txBody>
          <a:bodyPr wrap="square" rtlCol="0">
            <a:spAutoFit/>
          </a:bodyPr>
          <a:lstStyle/>
          <a:p>
            <a:r>
              <a:rPr lang="en-US" sz="2000" i="1" dirty="0"/>
              <a:t>“I will take </a:t>
            </a:r>
            <a:r>
              <a:rPr lang="en-US" sz="2000" i="1" dirty="0" err="1"/>
              <a:t>PrEP</a:t>
            </a:r>
            <a:r>
              <a:rPr lang="en-US" sz="2000" i="1" dirty="0"/>
              <a:t> for life because I can no longer be infected by HIV. To add on my husband was cruel as he could tear the condoms sometimes and he could pretend as if it had burst. I was really happy that I now have a backup.” – </a:t>
            </a:r>
            <a:r>
              <a:rPr lang="en-US" sz="2000" dirty="0"/>
              <a:t>Female, 32, in SDC</a:t>
            </a:r>
          </a:p>
        </p:txBody>
      </p:sp>
      <p:sp>
        <p:nvSpPr>
          <p:cNvPr id="27" name="TextBox 26">
            <a:extLst>
              <a:ext uri="{FF2B5EF4-FFF2-40B4-BE49-F238E27FC236}">
                <a16:creationId xmlns="" xmlns:a16="http://schemas.microsoft.com/office/drawing/2014/main" id="{BC0B05C9-6505-8C44-8432-B56A7ACAFE5D}"/>
              </a:ext>
            </a:extLst>
          </p:cNvPr>
          <p:cNvSpPr txBox="1"/>
          <p:nvPr/>
        </p:nvSpPr>
        <p:spPr>
          <a:xfrm>
            <a:off x="228600" y="1162586"/>
            <a:ext cx="1905000" cy="707886"/>
          </a:xfrm>
          <a:prstGeom prst="rect">
            <a:avLst/>
          </a:prstGeom>
          <a:noFill/>
        </p:spPr>
        <p:txBody>
          <a:bodyPr wrap="square" rtlCol="0">
            <a:spAutoFit/>
          </a:bodyPr>
          <a:lstStyle/>
          <a:p>
            <a:r>
              <a:rPr lang="en-US" sz="2000" b="1" dirty="0"/>
              <a:t>High HIV risk perception</a:t>
            </a:r>
          </a:p>
        </p:txBody>
      </p:sp>
      <p:sp>
        <p:nvSpPr>
          <p:cNvPr id="29" name="TextBox 28">
            <a:extLst>
              <a:ext uri="{FF2B5EF4-FFF2-40B4-BE49-F238E27FC236}">
                <a16:creationId xmlns="" xmlns:a16="http://schemas.microsoft.com/office/drawing/2014/main" id="{C11CC786-25E8-5746-AFFE-2913126902C0}"/>
              </a:ext>
            </a:extLst>
          </p:cNvPr>
          <p:cNvSpPr txBox="1"/>
          <p:nvPr/>
        </p:nvSpPr>
        <p:spPr>
          <a:xfrm>
            <a:off x="2397648" y="5029200"/>
            <a:ext cx="6517751" cy="1631216"/>
          </a:xfrm>
          <a:prstGeom prst="rect">
            <a:avLst/>
          </a:prstGeom>
          <a:noFill/>
        </p:spPr>
        <p:txBody>
          <a:bodyPr wrap="square" rtlCol="0">
            <a:spAutoFit/>
          </a:bodyPr>
          <a:lstStyle/>
          <a:p>
            <a:r>
              <a:rPr lang="en-US" sz="2000" i="1" dirty="0"/>
              <a:t>“The main reason that made me decide to take </a:t>
            </a:r>
            <a:r>
              <a:rPr lang="en-US" sz="2000" i="1" dirty="0" err="1"/>
              <a:t>PrEP</a:t>
            </a:r>
            <a:r>
              <a:rPr lang="en-US" sz="2000" i="1" dirty="0"/>
              <a:t> was that I wanted a child.  That is the truth. I wanted a child. So all along I tried going to the doctors and that was very expensive. I am now nearing a tricky age, so when I heard about </a:t>
            </a:r>
            <a:r>
              <a:rPr lang="en-US" sz="2000" i="1" dirty="0" err="1"/>
              <a:t>PrEP</a:t>
            </a:r>
            <a:r>
              <a:rPr lang="en-US" sz="2000" i="1" dirty="0"/>
              <a:t> I was very happy” </a:t>
            </a:r>
            <a:r>
              <a:rPr lang="en-US" sz="2000" dirty="0"/>
              <a:t>– Female, 37, in SDC </a:t>
            </a:r>
          </a:p>
        </p:txBody>
      </p:sp>
    </p:spTree>
    <p:extLst>
      <p:ext uri="{BB962C8B-B14F-4D97-AF65-F5344CB8AC3E}">
        <p14:creationId xmlns:p14="http://schemas.microsoft.com/office/powerpoint/2010/main" val="156316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9"/>
          <p:cNvSpPr/>
          <p:nvPr/>
        </p:nvSpPr>
        <p:spPr>
          <a:xfrm>
            <a:off x="1362075" y="1209675"/>
            <a:ext cx="6419850" cy="847725"/>
          </a:xfrm>
          <a:prstGeom prst="rect">
            <a:avLst/>
          </a:prstGeom>
          <a:solidFill>
            <a:schemeClr val="accent4">
              <a:lumMod val="20000"/>
              <a:lumOff val="80000"/>
            </a:schemeClr>
          </a:solidFill>
          <a:ln w="952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1066800"/>
          </a:xfrm>
          <a:prstGeom prst="rect">
            <a:avLst/>
          </a:prstGeom>
          <a:solidFill>
            <a:srgbClr val="073763"/>
          </a:solidFill>
          <a:ln>
            <a:solidFill>
              <a:srgbClr val="0737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0"/>
            <a:ext cx="9144000" cy="1066800"/>
          </a:xfrm>
        </p:spPr>
        <p:txBody>
          <a:bodyPr>
            <a:noAutofit/>
          </a:bodyPr>
          <a:lstStyle/>
          <a:p>
            <a:pPr algn="l"/>
            <a:r>
              <a:rPr lang="en-US" sz="2600" dirty="0">
                <a:solidFill>
                  <a:schemeClr val="bg1"/>
                </a:solidFill>
              </a:rPr>
              <a:t>Client Experience  </a:t>
            </a:r>
            <a:r>
              <a:rPr lang="en-US" sz="2600" b="1" dirty="0">
                <a:solidFill>
                  <a:schemeClr val="bg1"/>
                </a:solidFill>
              </a:rPr>
              <a:t>|  </a:t>
            </a:r>
            <a:r>
              <a:rPr lang="en-US" sz="2600" dirty="0">
                <a:solidFill>
                  <a:schemeClr val="bg1"/>
                </a:solidFill>
              </a:rPr>
              <a:t>Barriers to PrEP adherence and retention</a:t>
            </a:r>
          </a:p>
        </p:txBody>
      </p:sp>
      <p:sp>
        <p:nvSpPr>
          <p:cNvPr id="6" name="Content Placeholder 2"/>
          <p:cNvSpPr txBox="1">
            <a:spLocks/>
          </p:cNvSpPr>
          <p:nvPr/>
        </p:nvSpPr>
        <p:spPr>
          <a:xfrm>
            <a:off x="304800" y="2057400"/>
            <a:ext cx="4724400" cy="4572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lnSpc>
                <a:spcPct val="120000"/>
              </a:lnSpc>
              <a:spcBef>
                <a:spcPts val="1600"/>
              </a:spcBef>
              <a:buFont typeface="Arial"/>
              <a:buChar char="•"/>
              <a:defRPr/>
            </a:pPr>
            <a:r>
              <a:rPr lang="en-US" sz="2000" b="1" dirty="0">
                <a:solidFill>
                  <a:srgbClr val="000000"/>
                </a:solidFill>
                <a:ea typeface="ＭＳ Ｐゴシック" pitchFamily="34" charset="-128"/>
              </a:rPr>
              <a:t>Medication-related issues</a:t>
            </a:r>
            <a:r>
              <a:rPr lang="en-US" sz="2000" dirty="0">
                <a:solidFill>
                  <a:srgbClr val="000000"/>
                </a:solidFill>
                <a:ea typeface="ＭＳ Ｐゴシック" pitchFamily="34" charset="-128"/>
              </a:rPr>
              <a:t>:</a:t>
            </a:r>
            <a:r>
              <a:rPr lang="en-US" sz="2000" b="1" dirty="0">
                <a:solidFill>
                  <a:srgbClr val="000000"/>
                </a:solidFill>
                <a:ea typeface="ＭＳ Ｐゴシック" pitchFamily="34" charset="-128"/>
              </a:rPr>
              <a:t> </a:t>
            </a:r>
            <a:r>
              <a:rPr lang="en-US" sz="2000" dirty="0">
                <a:solidFill>
                  <a:srgbClr val="000000"/>
                </a:solidFill>
                <a:ea typeface="ＭＳ Ｐゴシック" pitchFamily="34" charset="-128"/>
              </a:rPr>
              <a:t>side effects, large size of pills</a:t>
            </a:r>
            <a:endParaRPr lang="en-US" sz="2000" b="1" dirty="0">
              <a:solidFill>
                <a:srgbClr val="000000"/>
              </a:solidFill>
              <a:ea typeface="ＭＳ Ｐゴシック" pitchFamily="34" charset="-128"/>
            </a:endParaRPr>
          </a:p>
          <a:p>
            <a:pPr marL="182880" indent="-182880">
              <a:lnSpc>
                <a:spcPct val="120000"/>
              </a:lnSpc>
              <a:spcBef>
                <a:spcPts val="1600"/>
              </a:spcBef>
              <a:buFont typeface="Arial"/>
              <a:buChar char="•"/>
              <a:defRPr/>
            </a:pPr>
            <a:r>
              <a:rPr lang="en-US" sz="2000" b="1" dirty="0">
                <a:solidFill>
                  <a:srgbClr val="000000"/>
                </a:solidFill>
                <a:ea typeface="ＭＳ Ｐゴシック" pitchFamily="34" charset="-128"/>
              </a:rPr>
              <a:t>Counselling issues</a:t>
            </a:r>
            <a:r>
              <a:rPr lang="en-US" sz="2000" dirty="0">
                <a:solidFill>
                  <a:srgbClr val="000000"/>
                </a:solidFill>
                <a:ea typeface="ＭＳ Ｐゴシック" pitchFamily="34" charset="-128"/>
              </a:rPr>
              <a:t>: confusion about  taking pills </a:t>
            </a:r>
            <a:r>
              <a:rPr lang="en-US" sz="2000" dirty="0">
                <a:ea typeface="ＭＳ Ｐゴシック" pitchFamily="34" charset="-128"/>
              </a:rPr>
              <a:t>for 7 days before exposure (Zimbabwe </a:t>
            </a:r>
            <a:r>
              <a:rPr lang="en-US" sz="2000" dirty="0" smtClean="0">
                <a:ea typeface="ＭＳ Ｐゴシック" pitchFamily="34" charset="-128"/>
              </a:rPr>
              <a:t>guidance) </a:t>
            </a:r>
            <a:r>
              <a:rPr lang="en-US" sz="2000" dirty="0">
                <a:ea typeface="ＭＳ Ｐゴシック" pitchFamily="34" charset="-128"/>
              </a:rPr>
              <a:t>and continue after</a:t>
            </a:r>
          </a:p>
          <a:p>
            <a:pPr marL="182880" indent="-182880">
              <a:lnSpc>
                <a:spcPct val="120000"/>
              </a:lnSpc>
              <a:spcBef>
                <a:spcPts val="1600"/>
              </a:spcBef>
              <a:buFont typeface="Arial"/>
              <a:buChar char="•"/>
              <a:defRPr/>
            </a:pPr>
            <a:r>
              <a:rPr lang="en-US" sz="2000" b="1" dirty="0">
                <a:solidFill>
                  <a:srgbClr val="000000"/>
                </a:solidFill>
                <a:ea typeface="ＭＳ Ｐゴシック" pitchFamily="34" charset="-128"/>
              </a:rPr>
              <a:t>Limited access</a:t>
            </a:r>
            <a:r>
              <a:rPr lang="en-US" sz="2000" dirty="0">
                <a:solidFill>
                  <a:srgbClr val="000000"/>
                </a:solidFill>
                <a:ea typeface="ＭＳ Ｐゴシック" pitchFamily="34" charset="-128"/>
              </a:rPr>
              <a:t>:</a:t>
            </a:r>
            <a:r>
              <a:rPr lang="en-US" sz="2000" b="1" dirty="0">
                <a:solidFill>
                  <a:srgbClr val="000000"/>
                </a:solidFill>
                <a:ea typeface="ＭＳ Ｐゴシック" pitchFamily="34" charset="-128"/>
              </a:rPr>
              <a:t> </a:t>
            </a:r>
            <a:r>
              <a:rPr lang="en-US" sz="2000" dirty="0">
                <a:solidFill>
                  <a:srgbClr val="000000"/>
                </a:solidFill>
                <a:ea typeface="ＭＳ Ｐゴシック" pitchFamily="34" charset="-128"/>
              </a:rPr>
              <a:t>being away at time of an appointment, lack of money for transport</a:t>
            </a:r>
          </a:p>
          <a:p>
            <a:pPr marL="182880" indent="-182880">
              <a:lnSpc>
                <a:spcPct val="120000"/>
              </a:lnSpc>
              <a:spcBef>
                <a:spcPts val="1600"/>
              </a:spcBef>
              <a:buFont typeface="Arial"/>
              <a:buChar char="•"/>
              <a:defRPr/>
            </a:pPr>
            <a:r>
              <a:rPr lang="en-US" sz="2000" b="1" dirty="0">
                <a:solidFill>
                  <a:srgbClr val="000000"/>
                </a:solidFill>
                <a:ea typeface="ＭＳ Ｐゴシック" pitchFamily="34" charset="-128"/>
              </a:rPr>
              <a:t>Lack of partner support to continue PrEP</a:t>
            </a:r>
          </a:p>
          <a:p>
            <a:pPr marL="182880" indent="-182880">
              <a:lnSpc>
                <a:spcPct val="120000"/>
              </a:lnSpc>
              <a:spcBef>
                <a:spcPts val="1600"/>
              </a:spcBef>
              <a:buFont typeface="Arial"/>
              <a:buChar char="•"/>
              <a:defRPr/>
            </a:pPr>
            <a:r>
              <a:rPr lang="en-US" sz="2000" b="1" dirty="0">
                <a:ea typeface="ＭＳ Ｐゴシック" pitchFamily="34" charset="-128"/>
              </a:rPr>
              <a:t>F</a:t>
            </a:r>
            <a:r>
              <a:rPr lang="en-US" sz="2000" b="1" dirty="0">
                <a:solidFill>
                  <a:srgbClr val="000000"/>
                </a:solidFill>
                <a:ea typeface="ＭＳ Ｐゴシック" pitchFamily="34" charset="-128"/>
              </a:rPr>
              <a:t>orgetting</a:t>
            </a:r>
            <a:r>
              <a:rPr lang="en-US" sz="2000" dirty="0">
                <a:solidFill>
                  <a:srgbClr val="000000"/>
                </a:solidFill>
                <a:ea typeface="ＭＳ Ｐゴシック" pitchFamily="34" charset="-128"/>
              </a:rPr>
              <a:t> to take medications when using alcohol</a:t>
            </a:r>
          </a:p>
        </p:txBody>
      </p:sp>
      <p:sp>
        <p:nvSpPr>
          <p:cNvPr id="8" name="TextBox 7"/>
          <p:cNvSpPr txBox="1"/>
          <p:nvPr/>
        </p:nvSpPr>
        <p:spPr>
          <a:xfrm>
            <a:off x="1819275" y="1319807"/>
            <a:ext cx="5505450" cy="646331"/>
          </a:xfrm>
          <a:prstGeom prst="rect">
            <a:avLst/>
          </a:prstGeom>
          <a:noFill/>
        </p:spPr>
        <p:txBody>
          <a:bodyPr wrap="square" rtlCol="0">
            <a:spAutoFit/>
          </a:bodyPr>
          <a:lstStyle/>
          <a:p>
            <a:pPr algn="ctr"/>
            <a:r>
              <a:rPr lang="en-US" b="1" dirty="0"/>
              <a:t>What </a:t>
            </a:r>
            <a:r>
              <a:rPr lang="en-US" b="1" u="sng" dirty="0"/>
              <a:t>prevents</a:t>
            </a:r>
            <a:r>
              <a:rPr lang="en-US" b="1" dirty="0"/>
              <a:t> clients from taking their pills daily and returning on time for appointments?</a:t>
            </a:r>
          </a:p>
        </p:txBody>
      </p:sp>
      <p:sp>
        <p:nvSpPr>
          <p:cNvPr id="13" name="Callout: Line with Border and Accent Bar 12">
            <a:extLst>
              <a:ext uri="{FF2B5EF4-FFF2-40B4-BE49-F238E27FC236}">
                <a16:creationId xmlns="" xmlns:a16="http://schemas.microsoft.com/office/drawing/2014/main" id="{D3CEA783-DAEE-43C7-B097-102B69F48E42}"/>
              </a:ext>
            </a:extLst>
          </p:cNvPr>
          <p:cNvSpPr/>
          <p:nvPr/>
        </p:nvSpPr>
        <p:spPr>
          <a:xfrm>
            <a:off x="5334000" y="2362200"/>
            <a:ext cx="3505200" cy="1600200"/>
          </a:xfrm>
          <a:prstGeom prst="accentBorderCallout1">
            <a:avLst>
              <a:gd name="adj1" fmla="val 18750"/>
              <a:gd name="adj2" fmla="val -3442"/>
              <a:gd name="adj3" fmla="val 5419"/>
              <a:gd name="adj4" fmla="val -42778"/>
            </a:avLst>
          </a:prstGeom>
          <a:solidFill>
            <a:schemeClr val="accent4">
              <a:lumMod val="75000"/>
            </a:schemeClr>
          </a:solidFill>
          <a:ln w="63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a:t>
            </a:r>
            <a:r>
              <a:rPr lang="en-US" b="1" dirty="0" err="1"/>
              <a:t>Iiiih</a:t>
            </a:r>
            <a:r>
              <a:rPr lang="en-US" b="1" dirty="0"/>
              <a:t>..the pill is big, I would take it and it would sit on my throat….” </a:t>
            </a:r>
          </a:p>
          <a:p>
            <a:pPr algn="ctr"/>
            <a:endParaRPr lang="en-US" i="1" dirty="0"/>
          </a:p>
          <a:p>
            <a:pPr algn="ctr"/>
            <a:r>
              <a:rPr lang="en-US" i="1" dirty="0"/>
              <a:t>– Female, 29, partner status unknown</a:t>
            </a:r>
          </a:p>
        </p:txBody>
      </p:sp>
      <p:sp>
        <p:nvSpPr>
          <p:cNvPr id="14" name="Callout: Line with Border and Accent Bar 13">
            <a:extLst>
              <a:ext uri="{FF2B5EF4-FFF2-40B4-BE49-F238E27FC236}">
                <a16:creationId xmlns="" xmlns:a16="http://schemas.microsoft.com/office/drawing/2014/main" id="{6966598F-10C5-4C42-B297-9C4CBC155267}"/>
              </a:ext>
            </a:extLst>
          </p:cNvPr>
          <p:cNvSpPr/>
          <p:nvPr/>
        </p:nvSpPr>
        <p:spPr>
          <a:xfrm>
            <a:off x="5334000" y="4419600"/>
            <a:ext cx="3505200" cy="1981200"/>
          </a:xfrm>
          <a:prstGeom prst="accentBorderCallout1">
            <a:avLst>
              <a:gd name="adj1" fmla="val 18750"/>
              <a:gd name="adj2" fmla="val -3442"/>
              <a:gd name="adj3" fmla="val 46123"/>
              <a:gd name="adj4" fmla="val -15825"/>
            </a:avLst>
          </a:prstGeom>
          <a:solidFill>
            <a:schemeClr val="accent4">
              <a:lumMod val="75000"/>
            </a:schemeClr>
          </a:solidFill>
          <a:ln w="6350">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“My husband has other partners but he accused me of being promiscuous because I am taking </a:t>
            </a:r>
            <a:r>
              <a:rPr lang="en-US" b="1" dirty="0" err="1"/>
              <a:t>PrEP</a:t>
            </a:r>
            <a:r>
              <a:rPr lang="en-US" b="1" dirty="0"/>
              <a:t> so I decided to stop in order to keep the peace ” </a:t>
            </a:r>
          </a:p>
          <a:p>
            <a:pPr algn="ctr"/>
            <a:endParaRPr lang="en-US" sz="600" dirty="0"/>
          </a:p>
          <a:p>
            <a:pPr algn="ctr"/>
            <a:r>
              <a:rPr lang="en-US" i="1" dirty="0"/>
              <a:t>– Female, 30, partner status unknown</a:t>
            </a:r>
          </a:p>
        </p:txBody>
      </p:sp>
    </p:spTree>
    <p:extLst>
      <p:ext uri="{BB962C8B-B14F-4D97-AF65-F5344CB8AC3E}">
        <p14:creationId xmlns:p14="http://schemas.microsoft.com/office/powerpoint/2010/main" val="4030853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TBOX" val="Tex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13138</TotalTime>
  <Words>2287</Words>
  <Application>Microsoft Office PowerPoint</Application>
  <PresentationFormat>On-screen Show (4:3)</PresentationFormat>
  <Paragraphs>207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Integrating oral HIV pre-exposure prophylaxis (PrEP) in a public family planning facility and youth center to inform national roll out in Zimbabwe</vt:lpstr>
      <vt:lpstr>Background  |  Zimbabwe’s MOHCC, in collaboration with ZNPFC and CHAI have been offering PrEP at two pilot sites since Jan 2018</vt:lpstr>
      <vt:lpstr>Pilot Program  |  Objectives and Methodology</vt:lpstr>
      <vt:lpstr>PowerPoint Presentation</vt:lpstr>
      <vt:lpstr>PowerPoint Presentation</vt:lpstr>
      <vt:lpstr>PowerPoint Presentation</vt:lpstr>
      <vt:lpstr>Client Experience  |  Motivators for declining PrEP </vt:lpstr>
      <vt:lpstr>Client Experience  |  Motivators for accepting PrEP </vt:lpstr>
      <vt:lpstr>Client Experience  |  Barriers to PrEP adherence and retention</vt:lpstr>
      <vt:lpstr>Client Experience  |  Facilitators of PrEP adherence and retention</vt:lpstr>
      <vt:lpstr>Client Experience  |  Client questions and concerns</vt:lpstr>
      <vt:lpstr>Client Experience  |  Community misconceptions about PrEP</vt:lpstr>
      <vt:lpstr>PowerPoint Presentation</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Research  - Training for data collectors -</dc:title>
  <dc:creator>Margaret Lippitt</dc:creator>
  <cp:lastModifiedBy>Makaita Gombe</cp:lastModifiedBy>
  <cp:revision>298</cp:revision>
  <dcterms:created xsi:type="dcterms:W3CDTF">2006-08-16T00:00:00Z</dcterms:created>
  <dcterms:modified xsi:type="dcterms:W3CDTF">2018-07-23T07:44:02Z</dcterms:modified>
</cp:coreProperties>
</file>